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4" r:id="rId2"/>
    <p:sldMasterId id="2147483666" r:id="rId3"/>
  </p:sldMasterIdLst>
  <p:notesMasterIdLst>
    <p:notesMasterId r:id="rId12"/>
  </p:notesMasterIdLst>
  <p:sldIdLst>
    <p:sldId id="284" r:id="rId4"/>
    <p:sldId id="953" r:id="rId5"/>
    <p:sldId id="675" r:id="rId6"/>
    <p:sldId id="674" r:id="rId7"/>
    <p:sldId id="951" r:id="rId8"/>
    <p:sldId id="302" r:id="rId9"/>
    <p:sldId id="952" r:id="rId10"/>
    <p:sldId id="268" r:id="rId1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7700"/>
    <a:srgbClr val="00747A"/>
    <a:srgbClr val="004346"/>
    <a:srgbClr val="5C182F"/>
    <a:srgbClr val="882345"/>
    <a:srgbClr val="9C9A00"/>
    <a:srgbClr val="8F23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00" autoAdjust="0"/>
    <p:restoredTop sz="93677" autoAdjust="0"/>
  </p:normalViewPr>
  <p:slideViewPr>
    <p:cSldViewPr snapToGrid="0">
      <p:cViewPr varScale="1">
        <p:scale>
          <a:sx n="49" d="100"/>
          <a:sy n="49" d="100"/>
        </p:scale>
        <p:origin x="160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7" name="Shape 77"/>
          <p:cNvSpPr>
            <a:spLocks noGrp="1" noRot="1" noChangeAspect="1"/>
          </p:cNvSpPr>
          <p:nvPr>
            <p:ph type="sldImg"/>
          </p:nvPr>
        </p:nvSpPr>
        <p:spPr>
          <a:xfrm>
            <a:off x="1143000" y="685800"/>
            <a:ext cx="4572000" cy="3429000"/>
          </a:xfrm>
          <a:prstGeom prst="rect">
            <a:avLst/>
          </a:prstGeom>
        </p:spPr>
        <p:txBody>
          <a:bodyPr/>
          <a:lstStyle/>
          <a:p>
            <a:endParaRPr/>
          </a:p>
        </p:txBody>
      </p:sp>
      <p:sp>
        <p:nvSpPr>
          <p:cNvPr id="78" name="Shape 7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609343345"/>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If managing concerns or allegations result in dismissal or redeployment out of regulated activity, that is when a referral to barring may be indicated.  That barring referral might be the last layer of defence if there is no criminal sanction that would show on a certificate should the individual attempt to gain further employment in regulated activity.</a:t>
            </a:r>
            <a:endParaRPr lang="en-GB" sz="2400" dirty="0"/>
          </a:p>
        </p:txBody>
      </p:sp>
    </p:spTree>
    <p:extLst>
      <p:ext uri="{BB962C8B-B14F-4D97-AF65-F5344CB8AC3E}">
        <p14:creationId xmlns:p14="http://schemas.microsoft.com/office/powerpoint/2010/main" val="3993092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a:extLst>
              <a:ext uri="{FF2B5EF4-FFF2-40B4-BE49-F238E27FC236}">
                <a16:creationId xmlns:a16="http://schemas.microsoft.com/office/drawing/2014/main" xmlns="" id="{F73785C1-E266-4B22-BD2F-78103CB52634}"/>
              </a:ext>
            </a:extLst>
          </p:cNvPr>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a:extLst>
              <a:ext uri="{FF2B5EF4-FFF2-40B4-BE49-F238E27FC236}">
                <a16:creationId xmlns:a16="http://schemas.microsoft.com/office/drawing/2014/main" xmlns="" id="{0CEEABEC-DFEE-4A23-8914-F166A15584F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ctr"/>
            <a:r>
              <a:rPr lang="en-GB" altLang="en-US" sz="1600" i="1" dirty="0">
                <a:latin typeface="Arial" panose="020B0604020202020204" pitchFamily="34" charset="0"/>
                <a:cs typeface="Arial" panose="020B0604020202020204" pitchFamily="34" charset="0"/>
              </a:rPr>
              <a:t>Read slide - Allister</a:t>
            </a:r>
          </a:p>
        </p:txBody>
      </p:sp>
      <p:sp>
        <p:nvSpPr>
          <p:cNvPr id="129028" name="Slide Number Placeholder 3">
            <a:extLst>
              <a:ext uri="{FF2B5EF4-FFF2-40B4-BE49-F238E27FC236}">
                <a16:creationId xmlns:a16="http://schemas.microsoft.com/office/drawing/2014/main" xmlns="" id="{A2097888-8B75-4DFF-A96A-84790BB51F3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9517A2BB-E6C3-4316-A3B9-2F608D4A9116}" type="slidenum">
              <a:rPr kumimoji="0" lang="en-GB"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256372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gn="l"/>
            <a:r>
              <a:rPr lang="en-GB" sz="1600" i="1" dirty="0">
                <a:latin typeface="Arial" panose="020B0604020202020204" pitchFamily="34" charset="0"/>
                <a:cs typeface="Arial" panose="020B0604020202020204" pitchFamily="34" charset="0"/>
              </a:rPr>
              <a:t>Allister</a:t>
            </a:r>
          </a:p>
          <a:p>
            <a:pPr algn="l"/>
            <a:r>
              <a:rPr lang="en-GB" sz="1600" i="1" dirty="0">
                <a:latin typeface="Arial" panose="020B0604020202020204" pitchFamily="34" charset="0"/>
                <a:cs typeface="Arial" panose="020B0604020202020204" pitchFamily="34" charset="0"/>
              </a:rPr>
              <a:t>How can we make this interactive?</a:t>
            </a:r>
          </a:p>
          <a:p>
            <a:pPr algn="l"/>
            <a:r>
              <a:rPr lang="en-GB" sz="1600" i="1" dirty="0">
                <a:latin typeface="Arial" panose="020B0604020202020204" pitchFamily="34" charset="0"/>
                <a:cs typeface="Arial" panose="020B0604020202020204" pitchFamily="34" charset="0"/>
              </a:rPr>
              <a:t>Ask group to come up with examples of each</a:t>
            </a:r>
          </a:p>
          <a:p>
            <a:pPr algn="l"/>
            <a:endParaRPr lang="en-GB" sz="1600" i="1" dirty="0">
              <a:latin typeface="Arial" panose="020B0604020202020204" pitchFamily="34" charset="0"/>
              <a:cs typeface="Arial" panose="020B0604020202020204" pitchFamily="34" charset="0"/>
            </a:endParaRPr>
          </a:p>
          <a:p>
            <a:pPr algn="l"/>
            <a:endParaRPr lang="en-GB" sz="1600" i="1" dirty="0">
              <a:latin typeface="Arial" panose="020B0604020202020204" pitchFamily="34" charset="0"/>
              <a:cs typeface="Arial" panose="020B0604020202020204" pitchFamily="34" charset="0"/>
            </a:endParaRPr>
          </a:p>
          <a:p>
            <a:pPr algn="l"/>
            <a:r>
              <a:rPr lang="en-GB" sz="1600" i="1" dirty="0">
                <a:latin typeface="Arial" panose="020B0604020202020204" pitchFamily="34" charset="0"/>
                <a:cs typeface="Arial" panose="020B0604020202020204" pitchFamily="34" charset="0"/>
              </a:rPr>
              <a:t>Some examples could include:</a:t>
            </a:r>
          </a:p>
          <a:p>
            <a:pPr algn="l"/>
            <a:endParaRPr lang="en-GB" sz="1600" i="1" dirty="0">
              <a:latin typeface="Arial" panose="020B0604020202020204" pitchFamily="34" charset="0"/>
              <a:cs typeface="Arial" panose="020B0604020202020204" pitchFamily="34" charset="0"/>
            </a:endParaRPr>
          </a:p>
          <a:p>
            <a:pPr lvl="1">
              <a:buFont typeface="Arial" panose="020B0604020202020204" pitchFamily="34" charset="0"/>
              <a:buChar char="•"/>
              <a:defRPr/>
            </a:pPr>
            <a:r>
              <a:rPr lang="en-GB" sz="2000" dirty="0">
                <a:latin typeface="Arial" panose="020B0604020202020204" pitchFamily="34" charset="0"/>
                <a:cs typeface="Arial" panose="020B0604020202020204" pitchFamily="34" charset="0"/>
              </a:rPr>
              <a:t>harm a child or adult – Physically pushing a resident to the floor</a:t>
            </a:r>
          </a:p>
          <a:p>
            <a:pPr lvl="1">
              <a:buFont typeface="Arial" panose="020B0604020202020204" pitchFamily="34" charset="0"/>
              <a:buChar char="•"/>
              <a:defRPr/>
            </a:pPr>
            <a:endParaRPr lang="en-GB" sz="2000" dirty="0">
              <a:latin typeface="Arial" panose="020B0604020202020204" pitchFamily="34" charset="0"/>
              <a:cs typeface="Arial" panose="020B0604020202020204" pitchFamily="34" charset="0"/>
            </a:endParaRPr>
          </a:p>
          <a:p>
            <a:pPr lvl="1">
              <a:buFont typeface="Arial" panose="020B0604020202020204" pitchFamily="34" charset="0"/>
              <a:buChar char="•"/>
              <a:defRPr/>
            </a:pPr>
            <a:r>
              <a:rPr lang="en-GB" sz="2000" dirty="0">
                <a:latin typeface="Arial" panose="020B0604020202020204" pitchFamily="34" charset="0"/>
                <a:cs typeface="Arial" panose="020B0604020202020204" pitchFamily="34" charset="0"/>
              </a:rPr>
              <a:t>cause a child or adult to be harmed – Not supervising the children during a school trip, resulting in a child going missing</a:t>
            </a:r>
          </a:p>
          <a:p>
            <a:pPr lvl="1">
              <a:buFont typeface="Arial" panose="020B0604020202020204" pitchFamily="34" charset="0"/>
              <a:buChar char="•"/>
              <a:defRPr/>
            </a:pPr>
            <a:endParaRPr lang="en-GB" sz="2000" dirty="0">
              <a:latin typeface="Arial" panose="020B0604020202020204" pitchFamily="34" charset="0"/>
              <a:cs typeface="Arial" panose="020B0604020202020204" pitchFamily="34" charset="0"/>
            </a:endParaRPr>
          </a:p>
          <a:p>
            <a:pPr lvl="1">
              <a:buFont typeface="Arial" panose="020B0604020202020204" pitchFamily="34" charset="0"/>
              <a:buChar char="•"/>
              <a:defRPr/>
            </a:pPr>
            <a:r>
              <a:rPr lang="en-GB" sz="2000" dirty="0">
                <a:latin typeface="Arial" panose="020B0604020202020204" pitchFamily="34" charset="0"/>
                <a:cs typeface="Arial" panose="020B0604020202020204" pitchFamily="34" charset="0"/>
              </a:rPr>
              <a:t>put a child or adult at risk of harm – Sleeping during a waking night shift, putting the adults at risk of harm (no hard has to have been caused)</a:t>
            </a:r>
          </a:p>
          <a:p>
            <a:pPr lvl="1">
              <a:buFont typeface="Arial" panose="020B0604020202020204" pitchFamily="34" charset="0"/>
              <a:buChar char="•"/>
              <a:defRPr/>
            </a:pPr>
            <a:endParaRPr lang="en-GB" sz="2000" dirty="0">
              <a:latin typeface="Arial" panose="020B0604020202020204" pitchFamily="34" charset="0"/>
              <a:cs typeface="Arial" panose="020B0604020202020204" pitchFamily="34" charset="0"/>
            </a:endParaRPr>
          </a:p>
          <a:p>
            <a:pPr lvl="1">
              <a:buFont typeface="Arial" panose="020B0604020202020204" pitchFamily="34" charset="0"/>
              <a:buChar char="•"/>
              <a:defRPr/>
            </a:pPr>
            <a:r>
              <a:rPr lang="en-GB" sz="2000" dirty="0">
                <a:latin typeface="Arial" panose="020B0604020202020204" pitchFamily="34" charset="0"/>
                <a:cs typeface="Arial" panose="020B0604020202020204" pitchFamily="34" charset="0"/>
              </a:rPr>
              <a:t>attempt to harm a child or adult – Attempting to push a resident in anger, however a colleague stopping you</a:t>
            </a:r>
          </a:p>
          <a:p>
            <a:pPr lvl="1">
              <a:buFont typeface="Arial" panose="020B0604020202020204" pitchFamily="34" charset="0"/>
              <a:buChar char="•"/>
              <a:defRPr/>
            </a:pPr>
            <a:endParaRPr lang="en-GB" sz="2000" dirty="0">
              <a:latin typeface="Arial" panose="020B0604020202020204" pitchFamily="34" charset="0"/>
              <a:cs typeface="Arial" panose="020B0604020202020204" pitchFamily="34" charset="0"/>
            </a:endParaRPr>
          </a:p>
          <a:p>
            <a:pPr lvl="1">
              <a:buFont typeface="Arial" panose="020B0604020202020204" pitchFamily="34" charset="0"/>
              <a:buChar char="•"/>
              <a:defRPr/>
            </a:pPr>
            <a:r>
              <a:rPr lang="en-GB" sz="2000" dirty="0">
                <a:latin typeface="Arial" panose="020B0604020202020204" pitchFamily="34" charset="0"/>
                <a:cs typeface="Arial" panose="020B0604020202020204" pitchFamily="34" charset="0"/>
              </a:rPr>
              <a:t>incite another to harm a child or adult – A care assistant advising other staff to double pad residents and lock their bedroom doors at night to reduce workload</a:t>
            </a:r>
          </a:p>
          <a:p>
            <a:pPr algn="l"/>
            <a:endParaRPr lang="en-GB" sz="1600" i="1" dirty="0">
              <a:latin typeface="Arial" panose="020B0604020202020204" pitchFamily="34" charset="0"/>
              <a:cs typeface="Arial" panose="020B0604020202020204" pitchFamily="34" charset="0"/>
            </a:endParaRPr>
          </a:p>
          <a:p>
            <a:pPr algn="l"/>
            <a:endParaRPr lang="en-GB" sz="1600" i="1" dirty="0">
              <a:latin typeface="Arial" panose="020B0604020202020204" pitchFamily="34" charset="0"/>
              <a:cs typeface="Arial" panose="020B0604020202020204" pitchFamily="34" charset="0"/>
            </a:endParaRPr>
          </a:p>
          <a:p>
            <a:pPr algn="l"/>
            <a:endParaRPr lang="en-GB" sz="1600"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E142E4-7CF5-4A4D-B337-F2EFD3280258}"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8236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xmlns="" id="{2DF591FC-5CE3-474B-814D-EBD0773581B3}"/>
              </a:ext>
            </a:extLst>
          </p:cNvPr>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xmlns="" id="{CE1681EF-17E7-4B93-88A5-B7F03366ACA2}"/>
              </a:ext>
            </a:extLst>
          </p:cNvPr>
          <p:cNvSpPr>
            <a:spLocks noGrp="1" noChangeArrowheads="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buFont typeface="Wingdings" panose="05000000000000000000" pitchFamily="2" charset="2"/>
              <a:buNone/>
              <a:defRPr/>
            </a:pPr>
            <a:r>
              <a:rPr lang="en-GB" altLang="en-US" sz="1100" b="1" dirty="0"/>
              <a:t>Cathy</a:t>
            </a:r>
          </a:p>
        </p:txBody>
      </p:sp>
      <p:sp>
        <p:nvSpPr>
          <p:cNvPr id="49156" name="Slide Number Placeholder 3">
            <a:extLst>
              <a:ext uri="{FF2B5EF4-FFF2-40B4-BE49-F238E27FC236}">
                <a16:creationId xmlns:a16="http://schemas.microsoft.com/office/drawing/2014/main" xmlns="" id="{C5FBE180-ABF3-44B6-987B-552EDAA387D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34C5D48-921B-4E53-B09E-FB77959DECB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49921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If managing concerns or allegations result in dismissal or redeployment out of regulated activity, that is when a referral to barring may be indicated.  That barring referral might be the last layer of defence if there is no criminal sanction that would show on a certificate should the individual attempt to gain further employment in regulated activity.</a:t>
            </a:r>
            <a:endParaRPr lang="en-GB" sz="2400" dirty="0"/>
          </a:p>
        </p:txBody>
      </p:sp>
    </p:spTree>
    <p:extLst>
      <p:ext uri="{BB962C8B-B14F-4D97-AF65-F5344CB8AC3E}">
        <p14:creationId xmlns:p14="http://schemas.microsoft.com/office/powerpoint/2010/main" val="3993092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a:extLst>
              <a:ext uri="{FF2B5EF4-FFF2-40B4-BE49-F238E27FC236}">
                <a16:creationId xmlns:a16="http://schemas.microsoft.com/office/drawing/2014/main" xmlns="" id="{F73785C1-E266-4B22-BD2F-78103CB52634}"/>
              </a:ext>
            </a:extLst>
          </p:cNvPr>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a:extLst>
              <a:ext uri="{FF2B5EF4-FFF2-40B4-BE49-F238E27FC236}">
                <a16:creationId xmlns:a16="http://schemas.microsoft.com/office/drawing/2014/main" xmlns="" id="{0CEEABEC-DFEE-4A23-8914-F166A15584F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ctr"/>
            <a:r>
              <a:rPr lang="en-GB" altLang="en-US" sz="1600" i="1" dirty="0">
                <a:latin typeface="Arial" panose="020B0604020202020204" pitchFamily="34" charset="0"/>
                <a:cs typeface="Arial" panose="020B0604020202020204" pitchFamily="34" charset="0"/>
              </a:rPr>
              <a:t>Read slide - Allister</a:t>
            </a:r>
          </a:p>
        </p:txBody>
      </p:sp>
      <p:sp>
        <p:nvSpPr>
          <p:cNvPr id="129028" name="Slide Number Placeholder 3">
            <a:extLst>
              <a:ext uri="{FF2B5EF4-FFF2-40B4-BE49-F238E27FC236}">
                <a16:creationId xmlns:a16="http://schemas.microsoft.com/office/drawing/2014/main" xmlns="" id="{A2097888-8B75-4DFF-A96A-84790BB51F3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9517A2BB-E6C3-4316-A3B9-2F608D4A9116}" type="slidenum">
              <a:rPr kumimoji="0" lang="en-GB"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sym typeface="Helvetica Neue"/>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sym typeface="Helvetica Neue"/>
            </a:endParaRPr>
          </a:p>
        </p:txBody>
      </p:sp>
    </p:spTree>
    <p:extLst>
      <p:ext uri="{BB962C8B-B14F-4D97-AF65-F5344CB8AC3E}">
        <p14:creationId xmlns:p14="http://schemas.microsoft.com/office/powerpoint/2010/main" val="3417979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Masthead">
    <p:spTree>
      <p:nvGrpSpPr>
        <p:cNvPr id="1" name=""/>
        <p:cNvGrpSpPr/>
        <p:nvPr/>
      </p:nvGrpSpPr>
      <p:grpSpPr>
        <a:xfrm>
          <a:off x="0" y="0"/>
          <a:ext cx="0" cy="0"/>
          <a:chOff x="0" y="0"/>
          <a:chExt cx="0" cy="0"/>
        </a:xfrm>
      </p:grpSpPr>
      <p:sp>
        <p:nvSpPr>
          <p:cNvPr id="3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B3C9FA-656A-4BE5-BF6F-8E109BFAB35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0FD650E6-C908-49B2-9F14-4D096E62460B}"/>
              </a:ext>
            </a:extLst>
          </p:cNvPr>
          <p:cNvSpPr>
            <a:spLocks noGrp="1"/>
          </p:cNvSpPr>
          <p:nvPr>
            <p:ph type="dt" sz="half" idx="10"/>
          </p:nvPr>
        </p:nvSpPr>
        <p:spPr/>
        <p:txBody>
          <a:bodyPr/>
          <a:lstStyle/>
          <a:p>
            <a:fld id="{7F931E2F-1AF3-4D32-A90D-BEA03E5C7B8F}" type="datetimeFigureOut">
              <a:rPr lang="en-GB" smtClean="0"/>
              <a:t>17/10/2021</a:t>
            </a:fld>
            <a:endParaRPr lang="en-GB"/>
          </a:p>
        </p:txBody>
      </p:sp>
      <p:sp>
        <p:nvSpPr>
          <p:cNvPr id="4" name="Footer Placeholder 3">
            <a:extLst>
              <a:ext uri="{FF2B5EF4-FFF2-40B4-BE49-F238E27FC236}">
                <a16:creationId xmlns:a16="http://schemas.microsoft.com/office/drawing/2014/main" xmlns="" id="{9B104A49-0A09-4A04-A10B-40939AABC90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ABD9E2AD-BC01-41E2-A916-964E439037DB}"/>
              </a:ext>
            </a:extLst>
          </p:cNvPr>
          <p:cNvSpPr>
            <a:spLocks noGrp="1"/>
          </p:cNvSpPr>
          <p:nvPr>
            <p:ph type="sldNum" sz="quarter" idx="12"/>
          </p:nvPr>
        </p:nvSpPr>
        <p:spPr/>
        <p:txBody>
          <a:bodyPr/>
          <a:lstStyle/>
          <a:p>
            <a:fld id="{AB55505C-6F17-419C-B994-F9286C0C73E6}" type="slidenum">
              <a:rPr lang="en-GB" smtClean="0"/>
              <a:t>‹#›</a:t>
            </a:fld>
            <a:endParaRPr lang="en-GB"/>
          </a:p>
        </p:txBody>
      </p:sp>
    </p:spTree>
    <p:extLst>
      <p:ext uri="{BB962C8B-B14F-4D97-AF65-F5344CB8AC3E}">
        <p14:creationId xmlns:p14="http://schemas.microsoft.com/office/powerpoint/2010/main" val="167769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A790953-6E61-4211-8567-E629653607C5}"/>
              </a:ext>
            </a:extLst>
          </p:cNvPr>
          <p:cNvSpPr>
            <a:spLocks noGrp="1"/>
          </p:cNvSpPr>
          <p:nvPr>
            <p:ph type="dt" sz="half" idx="10"/>
          </p:nvPr>
        </p:nvSpPr>
        <p:spPr/>
        <p:txBody>
          <a:bodyPr/>
          <a:lstStyle/>
          <a:p>
            <a:fld id="{7F931E2F-1AF3-4D32-A90D-BEA03E5C7B8F}" type="datetimeFigureOut">
              <a:rPr lang="en-GB" smtClean="0"/>
              <a:t>17/10/2021</a:t>
            </a:fld>
            <a:endParaRPr lang="en-GB"/>
          </a:p>
        </p:txBody>
      </p:sp>
      <p:sp>
        <p:nvSpPr>
          <p:cNvPr id="3" name="Footer Placeholder 2">
            <a:extLst>
              <a:ext uri="{FF2B5EF4-FFF2-40B4-BE49-F238E27FC236}">
                <a16:creationId xmlns:a16="http://schemas.microsoft.com/office/drawing/2014/main" xmlns="" id="{46F92374-D980-4A73-B458-E6D252B6E0F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FE1208D7-A109-436C-B49A-CE83047BDF12}"/>
              </a:ext>
            </a:extLst>
          </p:cNvPr>
          <p:cNvSpPr>
            <a:spLocks noGrp="1"/>
          </p:cNvSpPr>
          <p:nvPr>
            <p:ph type="sldNum" sz="quarter" idx="12"/>
          </p:nvPr>
        </p:nvSpPr>
        <p:spPr/>
        <p:txBody>
          <a:bodyPr/>
          <a:lstStyle/>
          <a:p>
            <a:fld id="{AB55505C-6F17-419C-B994-F9286C0C73E6}" type="slidenum">
              <a:rPr lang="en-GB" smtClean="0"/>
              <a:t>‹#›</a:t>
            </a:fld>
            <a:endParaRPr lang="en-GB"/>
          </a:p>
        </p:txBody>
      </p:sp>
    </p:spTree>
    <p:extLst>
      <p:ext uri="{BB962C8B-B14F-4D97-AF65-F5344CB8AC3E}">
        <p14:creationId xmlns:p14="http://schemas.microsoft.com/office/powerpoint/2010/main" val="29801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9A6E69-2CB7-4C68-847A-35DDE38A27F2}"/>
              </a:ext>
            </a:extLst>
          </p:cNvPr>
          <p:cNvSpPr>
            <a:spLocks noGrp="1"/>
          </p:cNvSpPr>
          <p:nvPr>
            <p:ph type="title"/>
          </p:nvPr>
        </p:nvSpPr>
        <p:spPr>
          <a:xfrm>
            <a:off x="895350" y="650875"/>
            <a:ext cx="4194175" cy="2274888"/>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EA951DF-1722-4831-8AEA-E734DDA8F4B2}"/>
              </a:ext>
            </a:extLst>
          </p:cNvPr>
          <p:cNvSpPr>
            <a:spLocks noGrp="1"/>
          </p:cNvSpPr>
          <p:nvPr>
            <p:ph idx="1"/>
          </p:nvPr>
        </p:nvSpPr>
        <p:spPr>
          <a:xfrm>
            <a:off x="5529263" y="1404938"/>
            <a:ext cx="6583362" cy="6931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0DA60D07-9CC2-4428-96CC-EE5F32AFBA09}"/>
              </a:ext>
            </a:extLst>
          </p:cNvPr>
          <p:cNvSpPr>
            <a:spLocks noGrp="1"/>
          </p:cNvSpPr>
          <p:nvPr>
            <p:ph type="body" sz="half" idx="2"/>
          </p:nvPr>
        </p:nvSpPr>
        <p:spPr>
          <a:xfrm>
            <a:off x="895350" y="2925763"/>
            <a:ext cx="4194175" cy="54213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1F799A9-1AF3-4695-B677-4C8492153BDB}"/>
              </a:ext>
            </a:extLst>
          </p:cNvPr>
          <p:cNvSpPr>
            <a:spLocks noGrp="1"/>
          </p:cNvSpPr>
          <p:nvPr>
            <p:ph type="dt" sz="half" idx="10"/>
          </p:nvPr>
        </p:nvSpPr>
        <p:spPr/>
        <p:txBody>
          <a:bodyPr/>
          <a:lstStyle/>
          <a:p>
            <a:fld id="{7F931E2F-1AF3-4D32-A90D-BEA03E5C7B8F}" type="datetimeFigureOut">
              <a:rPr lang="en-GB" smtClean="0"/>
              <a:t>17/10/2021</a:t>
            </a:fld>
            <a:endParaRPr lang="en-GB"/>
          </a:p>
        </p:txBody>
      </p:sp>
      <p:sp>
        <p:nvSpPr>
          <p:cNvPr id="6" name="Footer Placeholder 5">
            <a:extLst>
              <a:ext uri="{FF2B5EF4-FFF2-40B4-BE49-F238E27FC236}">
                <a16:creationId xmlns:a16="http://schemas.microsoft.com/office/drawing/2014/main" xmlns="" id="{938D41E1-2C86-4370-B8D2-167E2F25FF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16C81807-5167-4DD4-B78C-E277E7493F79}"/>
              </a:ext>
            </a:extLst>
          </p:cNvPr>
          <p:cNvSpPr>
            <a:spLocks noGrp="1"/>
          </p:cNvSpPr>
          <p:nvPr>
            <p:ph type="sldNum" sz="quarter" idx="12"/>
          </p:nvPr>
        </p:nvSpPr>
        <p:spPr/>
        <p:txBody>
          <a:bodyPr/>
          <a:lstStyle/>
          <a:p>
            <a:fld id="{AB55505C-6F17-419C-B994-F9286C0C73E6}" type="slidenum">
              <a:rPr lang="en-GB" smtClean="0"/>
              <a:t>‹#›</a:t>
            </a:fld>
            <a:endParaRPr lang="en-GB"/>
          </a:p>
        </p:txBody>
      </p:sp>
    </p:spTree>
    <p:extLst>
      <p:ext uri="{BB962C8B-B14F-4D97-AF65-F5344CB8AC3E}">
        <p14:creationId xmlns:p14="http://schemas.microsoft.com/office/powerpoint/2010/main" val="924677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4D87BE-63B2-45D3-ADC2-9476CAFF8EF8}"/>
              </a:ext>
            </a:extLst>
          </p:cNvPr>
          <p:cNvSpPr>
            <a:spLocks noGrp="1"/>
          </p:cNvSpPr>
          <p:nvPr>
            <p:ph type="title"/>
          </p:nvPr>
        </p:nvSpPr>
        <p:spPr>
          <a:xfrm>
            <a:off x="895350" y="650875"/>
            <a:ext cx="4194175" cy="2274888"/>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3FE02802-90F0-4EBA-A513-ADE62C9416E6}"/>
              </a:ext>
            </a:extLst>
          </p:cNvPr>
          <p:cNvSpPr>
            <a:spLocks noGrp="1"/>
          </p:cNvSpPr>
          <p:nvPr>
            <p:ph type="pic" idx="1"/>
          </p:nvPr>
        </p:nvSpPr>
        <p:spPr>
          <a:xfrm>
            <a:off x="5529263" y="1404938"/>
            <a:ext cx="6583362" cy="69310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C87C8ABD-C31E-4C2A-BA0F-F92078E002DF}"/>
              </a:ext>
            </a:extLst>
          </p:cNvPr>
          <p:cNvSpPr>
            <a:spLocks noGrp="1"/>
          </p:cNvSpPr>
          <p:nvPr>
            <p:ph type="body" sz="half" idx="2"/>
          </p:nvPr>
        </p:nvSpPr>
        <p:spPr>
          <a:xfrm>
            <a:off x="895350" y="2925763"/>
            <a:ext cx="4194175" cy="54213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B734DB7-9D3F-4AAB-8A9F-9E48517E52F4}"/>
              </a:ext>
            </a:extLst>
          </p:cNvPr>
          <p:cNvSpPr>
            <a:spLocks noGrp="1"/>
          </p:cNvSpPr>
          <p:nvPr>
            <p:ph type="dt" sz="half" idx="10"/>
          </p:nvPr>
        </p:nvSpPr>
        <p:spPr/>
        <p:txBody>
          <a:bodyPr/>
          <a:lstStyle/>
          <a:p>
            <a:fld id="{7F931E2F-1AF3-4D32-A90D-BEA03E5C7B8F}" type="datetimeFigureOut">
              <a:rPr lang="en-GB" smtClean="0"/>
              <a:t>17/10/2021</a:t>
            </a:fld>
            <a:endParaRPr lang="en-GB"/>
          </a:p>
        </p:txBody>
      </p:sp>
      <p:sp>
        <p:nvSpPr>
          <p:cNvPr id="6" name="Footer Placeholder 5">
            <a:extLst>
              <a:ext uri="{FF2B5EF4-FFF2-40B4-BE49-F238E27FC236}">
                <a16:creationId xmlns:a16="http://schemas.microsoft.com/office/drawing/2014/main" xmlns="" id="{79B40240-B77F-4AFE-A149-CD4660B6C4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4C8697CC-80F7-4F12-9CB6-0EADCD295D99}"/>
              </a:ext>
            </a:extLst>
          </p:cNvPr>
          <p:cNvSpPr>
            <a:spLocks noGrp="1"/>
          </p:cNvSpPr>
          <p:nvPr>
            <p:ph type="sldNum" sz="quarter" idx="12"/>
          </p:nvPr>
        </p:nvSpPr>
        <p:spPr/>
        <p:txBody>
          <a:bodyPr/>
          <a:lstStyle/>
          <a:p>
            <a:fld id="{AB55505C-6F17-419C-B994-F9286C0C73E6}" type="slidenum">
              <a:rPr lang="en-GB" smtClean="0"/>
              <a:t>‹#›</a:t>
            </a:fld>
            <a:endParaRPr lang="en-GB"/>
          </a:p>
        </p:txBody>
      </p:sp>
    </p:spTree>
    <p:extLst>
      <p:ext uri="{BB962C8B-B14F-4D97-AF65-F5344CB8AC3E}">
        <p14:creationId xmlns:p14="http://schemas.microsoft.com/office/powerpoint/2010/main" val="3975057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A0A139-9ADD-4001-810E-1B69B13EC8F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C4C2FC19-EDCE-4841-BE4A-86D8AA3C42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253C3E6-DD7F-452E-8E20-2FF4A94ACC31}"/>
              </a:ext>
            </a:extLst>
          </p:cNvPr>
          <p:cNvSpPr>
            <a:spLocks noGrp="1"/>
          </p:cNvSpPr>
          <p:nvPr>
            <p:ph type="dt" sz="half" idx="10"/>
          </p:nvPr>
        </p:nvSpPr>
        <p:spPr/>
        <p:txBody>
          <a:bodyPr/>
          <a:lstStyle/>
          <a:p>
            <a:fld id="{7F931E2F-1AF3-4D32-A90D-BEA03E5C7B8F}" type="datetimeFigureOut">
              <a:rPr lang="en-GB" smtClean="0"/>
              <a:t>17/10/2021</a:t>
            </a:fld>
            <a:endParaRPr lang="en-GB"/>
          </a:p>
        </p:txBody>
      </p:sp>
      <p:sp>
        <p:nvSpPr>
          <p:cNvPr id="5" name="Footer Placeholder 4">
            <a:extLst>
              <a:ext uri="{FF2B5EF4-FFF2-40B4-BE49-F238E27FC236}">
                <a16:creationId xmlns:a16="http://schemas.microsoft.com/office/drawing/2014/main" xmlns="" id="{BB9353BA-8FFC-4448-A8B2-41B0F7B230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1FE006E-8C91-4E83-B86A-48E4CF2E1D1D}"/>
              </a:ext>
            </a:extLst>
          </p:cNvPr>
          <p:cNvSpPr>
            <a:spLocks noGrp="1"/>
          </p:cNvSpPr>
          <p:nvPr>
            <p:ph type="sldNum" sz="quarter" idx="12"/>
          </p:nvPr>
        </p:nvSpPr>
        <p:spPr/>
        <p:txBody>
          <a:bodyPr/>
          <a:lstStyle/>
          <a:p>
            <a:fld id="{AB55505C-6F17-419C-B994-F9286C0C73E6}" type="slidenum">
              <a:rPr lang="en-GB" smtClean="0"/>
              <a:t>‹#›</a:t>
            </a:fld>
            <a:endParaRPr lang="en-GB"/>
          </a:p>
        </p:txBody>
      </p:sp>
    </p:spTree>
    <p:extLst>
      <p:ext uri="{BB962C8B-B14F-4D97-AF65-F5344CB8AC3E}">
        <p14:creationId xmlns:p14="http://schemas.microsoft.com/office/powerpoint/2010/main" val="3077372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261FB55-CAED-49AD-B4C0-050B2BBE3920}"/>
              </a:ext>
            </a:extLst>
          </p:cNvPr>
          <p:cNvSpPr>
            <a:spLocks noGrp="1"/>
          </p:cNvSpPr>
          <p:nvPr>
            <p:ph type="title" orient="vert"/>
          </p:nvPr>
        </p:nvSpPr>
        <p:spPr>
          <a:xfrm>
            <a:off x="9307513" y="519113"/>
            <a:ext cx="2803525" cy="8266112"/>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0EE2760F-E8A6-4314-B75D-58AB4BCA1F6D}"/>
              </a:ext>
            </a:extLst>
          </p:cNvPr>
          <p:cNvSpPr>
            <a:spLocks noGrp="1"/>
          </p:cNvSpPr>
          <p:nvPr>
            <p:ph type="body" orient="vert" idx="1"/>
          </p:nvPr>
        </p:nvSpPr>
        <p:spPr>
          <a:xfrm>
            <a:off x="893763" y="519113"/>
            <a:ext cx="8261350" cy="8266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E68B5DA-2345-4A43-B635-82D2A1ACF9A5}"/>
              </a:ext>
            </a:extLst>
          </p:cNvPr>
          <p:cNvSpPr>
            <a:spLocks noGrp="1"/>
          </p:cNvSpPr>
          <p:nvPr>
            <p:ph type="dt" sz="half" idx="10"/>
          </p:nvPr>
        </p:nvSpPr>
        <p:spPr/>
        <p:txBody>
          <a:bodyPr/>
          <a:lstStyle/>
          <a:p>
            <a:fld id="{7F931E2F-1AF3-4D32-A90D-BEA03E5C7B8F}" type="datetimeFigureOut">
              <a:rPr lang="en-GB" smtClean="0"/>
              <a:t>17/10/2021</a:t>
            </a:fld>
            <a:endParaRPr lang="en-GB"/>
          </a:p>
        </p:txBody>
      </p:sp>
      <p:sp>
        <p:nvSpPr>
          <p:cNvPr id="5" name="Footer Placeholder 4">
            <a:extLst>
              <a:ext uri="{FF2B5EF4-FFF2-40B4-BE49-F238E27FC236}">
                <a16:creationId xmlns:a16="http://schemas.microsoft.com/office/drawing/2014/main" xmlns="" id="{0DBD2714-1358-4F0B-B039-C3F291D0F5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E2C4CB1-778E-47BB-84BB-3979EE814C9F}"/>
              </a:ext>
            </a:extLst>
          </p:cNvPr>
          <p:cNvSpPr>
            <a:spLocks noGrp="1"/>
          </p:cNvSpPr>
          <p:nvPr>
            <p:ph type="sldNum" sz="quarter" idx="12"/>
          </p:nvPr>
        </p:nvSpPr>
        <p:spPr/>
        <p:txBody>
          <a:bodyPr/>
          <a:lstStyle/>
          <a:p>
            <a:fld id="{AB55505C-6F17-419C-B994-F9286C0C73E6}" type="slidenum">
              <a:rPr lang="en-GB" smtClean="0"/>
              <a:t>‹#›</a:t>
            </a:fld>
            <a:endParaRPr lang="en-GB"/>
          </a:p>
        </p:txBody>
      </p:sp>
    </p:spTree>
    <p:extLst>
      <p:ext uri="{BB962C8B-B14F-4D97-AF65-F5344CB8AC3E}">
        <p14:creationId xmlns:p14="http://schemas.microsoft.com/office/powerpoint/2010/main" val="908180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F5F104-3F2F-4B86-B228-F3FF03221D0E}"/>
              </a:ext>
            </a:extLst>
          </p:cNvPr>
          <p:cNvSpPr>
            <a:spLocks noGrp="1"/>
          </p:cNvSpPr>
          <p:nvPr>
            <p:ph type="ctrTitle"/>
          </p:nvPr>
        </p:nvSpPr>
        <p:spPr>
          <a:xfrm>
            <a:off x="1625600" y="1596249"/>
            <a:ext cx="9753600" cy="3395698"/>
          </a:xfrm>
        </p:spPr>
        <p:txBody>
          <a:bodyPr anchor="b"/>
          <a:lstStyle>
            <a:lvl1pPr algn="ctr">
              <a:defRPr sz="64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A117FC31-5A2B-4B66-B0AE-B46A262407DD}"/>
              </a:ext>
            </a:extLst>
          </p:cNvPr>
          <p:cNvSpPr>
            <a:spLocks noGrp="1"/>
          </p:cNvSpPr>
          <p:nvPr>
            <p:ph type="subTitle" idx="1"/>
          </p:nvPr>
        </p:nvSpPr>
        <p:spPr>
          <a:xfrm>
            <a:off x="1625600" y="5122898"/>
            <a:ext cx="9753600" cy="2354862"/>
          </a:xfrm>
        </p:spPr>
        <p:txBody>
          <a:bodyPr/>
          <a:lstStyle>
            <a:lvl1pPr marL="0" indent="0" algn="ctr">
              <a:buNone/>
              <a:defRPr sz="2560"/>
            </a:lvl1pPr>
            <a:lvl2pPr marL="487684" indent="0" algn="ctr">
              <a:buNone/>
              <a:defRPr sz="2133"/>
            </a:lvl2pPr>
            <a:lvl3pPr marL="975366" indent="0" algn="ctr">
              <a:buNone/>
              <a:defRPr sz="1920"/>
            </a:lvl3pPr>
            <a:lvl4pPr marL="1463049" indent="0" algn="ctr">
              <a:buNone/>
              <a:defRPr sz="1707"/>
            </a:lvl4pPr>
            <a:lvl5pPr marL="1950732" indent="0" algn="ctr">
              <a:buNone/>
              <a:defRPr sz="1707"/>
            </a:lvl5pPr>
            <a:lvl6pPr marL="2438415" indent="0" algn="ctr">
              <a:buNone/>
              <a:defRPr sz="1707"/>
            </a:lvl6pPr>
            <a:lvl7pPr marL="2926098" indent="0" algn="ctr">
              <a:buNone/>
              <a:defRPr sz="1707"/>
            </a:lvl7pPr>
            <a:lvl8pPr marL="3413781" indent="0" algn="ctr">
              <a:buNone/>
              <a:defRPr sz="1707"/>
            </a:lvl8pPr>
            <a:lvl9pPr marL="3901465" indent="0" algn="ctr">
              <a:buNone/>
              <a:defRPr sz="1707"/>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B0D0B95F-AA70-4054-9B1C-D9389CBCEFE1}"/>
              </a:ext>
            </a:extLst>
          </p:cNvPr>
          <p:cNvSpPr>
            <a:spLocks noGrp="1"/>
          </p:cNvSpPr>
          <p:nvPr>
            <p:ph type="dt" sz="half" idx="10"/>
          </p:nvPr>
        </p:nvSpPr>
        <p:spPr/>
        <p:txBody>
          <a:bodyPr/>
          <a:lstStyle/>
          <a:p>
            <a:fld id="{5FDB5139-B526-4D37-BDCF-9EB6915E79FB}" type="datetime1">
              <a:rPr lang="en-GB" smtClean="0"/>
              <a:t>17/10/2021</a:t>
            </a:fld>
            <a:endParaRPr lang="en-GB"/>
          </a:p>
        </p:txBody>
      </p:sp>
      <p:sp>
        <p:nvSpPr>
          <p:cNvPr id="5" name="Footer Placeholder 4">
            <a:extLst>
              <a:ext uri="{FF2B5EF4-FFF2-40B4-BE49-F238E27FC236}">
                <a16:creationId xmlns:a16="http://schemas.microsoft.com/office/drawing/2014/main" xmlns="" id="{028459A7-B724-4A03-BFD6-80F253B3C3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E8A13DDF-FBA5-4B76-8C2D-2B3D286CFD51}"/>
              </a:ext>
            </a:extLst>
          </p:cNvPr>
          <p:cNvSpPr>
            <a:spLocks noGrp="1"/>
          </p:cNvSpPr>
          <p:nvPr>
            <p:ph type="sldNum" sz="quarter" idx="12"/>
          </p:nvPr>
        </p:nvSpPr>
        <p:spPr/>
        <p:txBody>
          <a:bodyPr/>
          <a:lstStyle/>
          <a:p>
            <a:fld id="{0C288060-685E-4AC8-B764-C3461FC5BC67}" type="slidenum">
              <a:rPr lang="en-GB" smtClean="0"/>
              <a:t>‹#›</a:t>
            </a:fld>
            <a:endParaRPr lang="en-GB"/>
          </a:p>
        </p:txBody>
      </p:sp>
    </p:spTree>
    <p:extLst>
      <p:ext uri="{BB962C8B-B14F-4D97-AF65-F5344CB8AC3E}">
        <p14:creationId xmlns:p14="http://schemas.microsoft.com/office/powerpoint/2010/main" val="10559319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044ADE-1742-48D3-B1E9-D02F7A3C8FD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2604E386-8851-4DB8-ABDC-48C0B61C55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4B30CA0-7283-41FF-845D-5444E383446E}"/>
              </a:ext>
            </a:extLst>
          </p:cNvPr>
          <p:cNvSpPr>
            <a:spLocks noGrp="1"/>
          </p:cNvSpPr>
          <p:nvPr>
            <p:ph type="dt" sz="half" idx="10"/>
          </p:nvPr>
        </p:nvSpPr>
        <p:spPr/>
        <p:txBody>
          <a:bodyPr/>
          <a:lstStyle/>
          <a:p>
            <a:fld id="{9DCFEE7E-65C2-4D94-95A6-049A30D0AB05}" type="datetime1">
              <a:rPr lang="en-GB" smtClean="0"/>
              <a:t>17/10/2021</a:t>
            </a:fld>
            <a:endParaRPr lang="en-GB"/>
          </a:p>
        </p:txBody>
      </p:sp>
      <p:sp>
        <p:nvSpPr>
          <p:cNvPr id="5" name="Footer Placeholder 4">
            <a:extLst>
              <a:ext uri="{FF2B5EF4-FFF2-40B4-BE49-F238E27FC236}">
                <a16:creationId xmlns:a16="http://schemas.microsoft.com/office/drawing/2014/main" xmlns="" id="{8998C7D7-9B78-438D-AEB6-52EB0E2E8D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9544DD0E-F565-4295-82AF-F18492C1187E}"/>
              </a:ext>
            </a:extLst>
          </p:cNvPr>
          <p:cNvSpPr>
            <a:spLocks noGrp="1"/>
          </p:cNvSpPr>
          <p:nvPr>
            <p:ph type="sldNum" sz="quarter" idx="12"/>
          </p:nvPr>
        </p:nvSpPr>
        <p:spPr/>
        <p:txBody>
          <a:bodyPr/>
          <a:lstStyle/>
          <a:p>
            <a:fld id="{0C288060-685E-4AC8-B764-C3461FC5BC67}" type="slidenum">
              <a:rPr lang="en-GB" smtClean="0"/>
              <a:t>‹#›</a:t>
            </a:fld>
            <a:endParaRPr lang="en-GB"/>
          </a:p>
        </p:txBody>
      </p:sp>
    </p:spTree>
    <p:extLst>
      <p:ext uri="{BB962C8B-B14F-4D97-AF65-F5344CB8AC3E}">
        <p14:creationId xmlns:p14="http://schemas.microsoft.com/office/powerpoint/2010/main" val="2097360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D7B202-D2C5-49CC-BCA5-735474D5A427}"/>
              </a:ext>
            </a:extLst>
          </p:cNvPr>
          <p:cNvSpPr>
            <a:spLocks noGrp="1"/>
          </p:cNvSpPr>
          <p:nvPr>
            <p:ph type="title"/>
          </p:nvPr>
        </p:nvSpPr>
        <p:spPr>
          <a:xfrm>
            <a:off x="887308" y="2431637"/>
            <a:ext cx="11216640" cy="4057226"/>
          </a:xfrm>
        </p:spPr>
        <p:txBody>
          <a:bodyPr anchor="b"/>
          <a:lstStyle>
            <a:lvl1pPr>
              <a:defRPr sz="64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DA340F4-0664-43BC-B9F9-2DC700EBDBBD}"/>
              </a:ext>
            </a:extLst>
          </p:cNvPr>
          <p:cNvSpPr>
            <a:spLocks noGrp="1"/>
          </p:cNvSpPr>
          <p:nvPr>
            <p:ph type="body" idx="1"/>
          </p:nvPr>
        </p:nvSpPr>
        <p:spPr>
          <a:xfrm>
            <a:off x="887308" y="6527246"/>
            <a:ext cx="11216640" cy="2133599"/>
          </a:xfrm>
        </p:spPr>
        <p:txBody>
          <a:bodyPr/>
          <a:lstStyle>
            <a:lvl1pPr marL="0" indent="0">
              <a:buNone/>
              <a:defRPr sz="2560">
                <a:solidFill>
                  <a:schemeClr val="tx1">
                    <a:tint val="75000"/>
                  </a:schemeClr>
                </a:solidFill>
              </a:defRPr>
            </a:lvl1pPr>
            <a:lvl2pPr marL="487684" indent="0">
              <a:buNone/>
              <a:defRPr sz="2133">
                <a:solidFill>
                  <a:schemeClr val="tx1">
                    <a:tint val="75000"/>
                  </a:schemeClr>
                </a:solidFill>
              </a:defRPr>
            </a:lvl2pPr>
            <a:lvl3pPr marL="975366" indent="0">
              <a:buNone/>
              <a:defRPr sz="1920">
                <a:solidFill>
                  <a:schemeClr val="tx1">
                    <a:tint val="75000"/>
                  </a:schemeClr>
                </a:solidFill>
              </a:defRPr>
            </a:lvl3pPr>
            <a:lvl4pPr marL="1463049" indent="0">
              <a:buNone/>
              <a:defRPr sz="1707">
                <a:solidFill>
                  <a:schemeClr val="tx1">
                    <a:tint val="75000"/>
                  </a:schemeClr>
                </a:solidFill>
              </a:defRPr>
            </a:lvl4pPr>
            <a:lvl5pPr marL="1950732" indent="0">
              <a:buNone/>
              <a:defRPr sz="1707">
                <a:solidFill>
                  <a:schemeClr val="tx1">
                    <a:tint val="75000"/>
                  </a:schemeClr>
                </a:solidFill>
              </a:defRPr>
            </a:lvl5pPr>
            <a:lvl6pPr marL="2438415" indent="0">
              <a:buNone/>
              <a:defRPr sz="1707">
                <a:solidFill>
                  <a:schemeClr val="tx1">
                    <a:tint val="75000"/>
                  </a:schemeClr>
                </a:solidFill>
              </a:defRPr>
            </a:lvl6pPr>
            <a:lvl7pPr marL="2926098" indent="0">
              <a:buNone/>
              <a:defRPr sz="1707">
                <a:solidFill>
                  <a:schemeClr val="tx1">
                    <a:tint val="75000"/>
                  </a:schemeClr>
                </a:solidFill>
              </a:defRPr>
            </a:lvl7pPr>
            <a:lvl8pPr marL="3413781" indent="0">
              <a:buNone/>
              <a:defRPr sz="1707">
                <a:solidFill>
                  <a:schemeClr val="tx1">
                    <a:tint val="75000"/>
                  </a:schemeClr>
                </a:solidFill>
              </a:defRPr>
            </a:lvl8pPr>
            <a:lvl9pPr marL="3901465" indent="0">
              <a:buNone/>
              <a:defRPr sz="1707">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284BE4B-BA00-489C-B82C-DE270B8C301F}"/>
              </a:ext>
            </a:extLst>
          </p:cNvPr>
          <p:cNvSpPr>
            <a:spLocks noGrp="1"/>
          </p:cNvSpPr>
          <p:nvPr>
            <p:ph type="dt" sz="half" idx="10"/>
          </p:nvPr>
        </p:nvSpPr>
        <p:spPr/>
        <p:txBody>
          <a:bodyPr/>
          <a:lstStyle/>
          <a:p>
            <a:fld id="{8A85BD34-07A8-4C1D-A38E-25840BA61D74}" type="datetime1">
              <a:rPr lang="en-GB" smtClean="0"/>
              <a:t>17/10/2021</a:t>
            </a:fld>
            <a:endParaRPr lang="en-GB"/>
          </a:p>
        </p:txBody>
      </p:sp>
      <p:sp>
        <p:nvSpPr>
          <p:cNvPr id="5" name="Footer Placeholder 4">
            <a:extLst>
              <a:ext uri="{FF2B5EF4-FFF2-40B4-BE49-F238E27FC236}">
                <a16:creationId xmlns:a16="http://schemas.microsoft.com/office/drawing/2014/main" xmlns="" id="{3FD5AB1A-6D05-4D01-91EC-B6E691E37B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EC1924F-EE53-4D8C-9D2F-EA4335D9269A}"/>
              </a:ext>
            </a:extLst>
          </p:cNvPr>
          <p:cNvSpPr>
            <a:spLocks noGrp="1"/>
          </p:cNvSpPr>
          <p:nvPr>
            <p:ph type="sldNum" sz="quarter" idx="12"/>
          </p:nvPr>
        </p:nvSpPr>
        <p:spPr/>
        <p:txBody>
          <a:bodyPr/>
          <a:lstStyle/>
          <a:p>
            <a:fld id="{0C288060-685E-4AC8-B764-C3461FC5BC67}" type="slidenum">
              <a:rPr lang="en-GB" smtClean="0"/>
              <a:t>‹#›</a:t>
            </a:fld>
            <a:endParaRPr lang="en-GB"/>
          </a:p>
        </p:txBody>
      </p:sp>
    </p:spTree>
    <p:extLst>
      <p:ext uri="{BB962C8B-B14F-4D97-AF65-F5344CB8AC3E}">
        <p14:creationId xmlns:p14="http://schemas.microsoft.com/office/powerpoint/2010/main" val="37933823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AE862D-1F42-425C-A40C-9E259252276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870BF902-99BC-417A-A4DA-C4F0E1B1A7C2}"/>
              </a:ext>
            </a:extLst>
          </p:cNvPr>
          <p:cNvSpPr>
            <a:spLocks noGrp="1"/>
          </p:cNvSpPr>
          <p:nvPr>
            <p:ph sz="half" idx="1"/>
          </p:nvPr>
        </p:nvSpPr>
        <p:spPr>
          <a:xfrm>
            <a:off x="894080" y="2596444"/>
            <a:ext cx="5527040" cy="61885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A9564C97-5298-48A8-B2D6-6DB499560B8D}"/>
              </a:ext>
            </a:extLst>
          </p:cNvPr>
          <p:cNvSpPr>
            <a:spLocks noGrp="1"/>
          </p:cNvSpPr>
          <p:nvPr>
            <p:ph sz="half" idx="2"/>
          </p:nvPr>
        </p:nvSpPr>
        <p:spPr>
          <a:xfrm>
            <a:off x="6583680" y="2596444"/>
            <a:ext cx="5527040" cy="61885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2D0CC839-A8C1-4019-BDC8-39ADDCE02DEC}"/>
              </a:ext>
            </a:extLst>
          </p:cNvPr>
          <p:cNvSpPr>
            <a:spLocks noGrp="1"/>
          </p:cNvSpPr>
          <p:nvPr>
            <p:ph type="dt" sz="half" idx="10"/>
          </p:nvPr>
        </p:nvSpPr>
        <p:spPr/>
        <p:txBody>
          <a:bodyPr/>
          <a:lstStyle/>
          <a:p>
            <a:fld id="{D5FD5309-AF87-4F8F-A545-F6E460C2E360}" type="datetime1">
              <a:rPr lang="en-GB" smtClean="0"/>
              <a:t>17/10/2021</a:t>
            </a:fld>
            <a:endParaRPr lang="en-GB"/>
          </a:p>
        </p:txBody>
      </p:sp>
      <p:sp>
        <p:nvSpPr>
          <p:cNvPr id="6" name="Footer Placeholder 5">
            <a:extLst>
              <a:ext uri="{FF2B5EF4-FFF2-40B4-BE49-F238E27FC236}">
                <a16:creationId xmlns:a16="http://schemas.microsoft.com/office/drawing/2014/main" xmlns="" id="{441B5721-599B-4DB8-BA88-92D68B443B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4C72311F-86CF-4BC8-A18B-EB92B438670E}"/>
              </a:ext>
            </a:extLst>
          </p:cNvPr>
          <p:cNvSpPr>
            <a:spLocks noGrp="1"/>
          </p:cNvSpPr>
          <p:nvPr>
            <p:ph type="sldNum" sz="quarter" idx="12"/>
          </p:nvPr>
        </p:nvSpPr>
        <p:spPr/>
        <p:txBody>
          <a:bodyPr/>
          <a:lstStyle/>
          <a:p>
            <a:fld id="{0C288060-685E-4AC8-B764-C3461FC5BC67}" type="slidenum">
              <a:rPr lang="en-GB" smtClean="0"/>
              <a:t>‹#›</a:t>
            </a:fld>
            <a:endParaRPr lang="en-GB"/>
          </a:p>
        </p:txBody>
      </p:sp>
    </p:spTree>
    <p:extLst>
      <p:ext uri="{BB962C8B-B14F-4D97-AF65-F5344CB8AC3E}">
        <p14:creationId xmlns:p14="http://schemas.microsoft.com/office/powerpoint/2010/main" val="1550706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Information &amp; Bulleting Slide">
    <p:spTree>
      <p:nvGrpSpPr>
        <p:cNvPr id="1" name=""/>
        <p:cNvGrpSpPr/>
        <p:nvPr/>
      </p:nvGrpSpPr>
      <p:grpSpPr>
        <a:xfrm>
          <a:off x="0" y="0"/>
          <a:ext cx="0" cy="0"/>
          <a:chOff x="0" y="0"/>
          <a:chExt cx="0" cy="0"/>
        </a:xfrm>
      </p:grpSpPr>
      <p:sp>
        <p:nvSpPr>
          <p:cNvPr id="37"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p:cNvSpPr txBox="1"/>
          <p:nvPr/>
        </p:nvSpPr>
        <p:spPr>
          <a:xfrm>
            <a:off x="730249" y="2456433"/>
            <a:ext cx="8069265" cy="53510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a:defRPr sz="2000" b="0">
                <a:latin typeface="Arial"/>
                <a:ea typeface="Arial"/>
                <a:cs typeface="Arial"/>
                <a:sym typeface="Arial"/>
              </a:defRPr>
            </a:pPr>
            <a: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a:t>
            </a:r>
          </a:p>
          <a:p>
            <a:pPr algn="l">
              <a:defRPr sz="2000" b="0">
                <a:latin typeface="Arial"/>
                <a:ea typeface="Arial"/>
                <a:cs typeface="Arial"/>
                <a:sym typeface="Arial"/>
              </a:defRPr>
            </a:pPr>
            <a:endParaRPr/>
          </a:p>
          <a:p>
            <a:pPr algn="l">
              <a:defRPr sz="2000" b="0">
                <a:latin typeface="Arial"/>
                <a:ea typeface="Arial"/>
                <a:cs typeface="Arial"/>
                <a:sym typeface="Arial"/>
              </a:defRPr>
            </a:pPr>
            <a:r>
              <a:t>A, venenatis vitae, justo. Nullam dictum felis eu pede mollis pretium.</a:t>
            </a:r>
          </a:p>
          <a:p>
            <a:pPr algn="l">
              <a:defRPr sz="2000" b="0">
                <a:latin typeface="Arial"/>
                <a:ea typeface="Arial"/>
                <a:cs typeface="Arial"/>
                <a:sym typeface="Arial"/>
              </a:defRPr>
            </a:pPr>
            <a:r>
              <a:t>Aenean vulputate eleifend tellus. Aenean leo ligula, porttitor eu, consequat vitae, eleifend ac, enim. Aliquam lorem ante, dapibus in, viverra quis, feugiat a, tellus. Phasellus viverra nulla ut metus varius laoreet. Quisque rutrum. Aenean imperdiet. Etiam ultricies nisi vel augue. Curabitur ullamcorper ultricies nisi. Nam eget dui. </a:t>
            </a:r>
          </a:p>
          <a:p>
            <a:pPr algn="l">
              <a:defRPr sz="2000" b="0">
                <a:latin typeface="Arial"/>
                <a:ea typeface="Arial"/>
                <a:cs typeface="Arial"/>
                <a:sym typeface="Arial"/>
              </a:defRPr>
            </a:pPr>
            <a:endParaRPr/>
          </a:p>
          <a:p>
            <a:pPr algn="l">
              <a:defRPr sz="2000" b="0">
                <a:latin typeface="Arial"/>
                <a:ea typeface="Arial"/>
                <a:cs typeface="Arial"/>
                <a:sym typeface="Arial"/>
              </a:defRPr>
            </a:pPr>
            <a:r>
              <a:t>Etiam rhoncus. Maecenas tempus, tellus eget condimentum rhonc, sem quam semper libero, sit amet adipiscing sem neque sed ipsum. Nam quam nunc, blandit vel, luctus pulvinar, hendrerit id, lorem</a:t>
            </a:r>
          </a:p>
          <a:p>
            <a:pPr algn="l">
              <a:defRPr sz="2000" b="0">
                <a:latin typeface="Arial"/>
                <a:ea typeface="Arial"/>
                <a:cs typeface="Arial"/>
                <a:sym typeface="Arial"/>
              </a:defRPr>
            </a:pPr>
            <a:r>
              <a:t>sem quam semper libero, sit amet adipiscing sem neque sed ipsum.</a:t>
            </a:r>
          </a:p>
        </p:txBody>
      </p:sp>
      <p:sp>
        <p:nvSpPr>
          <p:cNvPr id="38" name="Line"/>
          <p:cNvSpPr/>
          <p:nvPr/>
        </p:nvSpPr>
        <p:spPr>
          <a:xfrm flipV="1">
            <a:off x="9309099" y="2436811"/>
            <a:ext cx="2" cy="5572128"/>
          </a:xfrm>
          <a:prstGeom prst="line">
            <a:avLst/>
          </a:prstGeom>
          <a:ln w="12700">
            <a:solidFill>
              <a:srgbClr val="000000"/>
            </a:solidFill>
            <a:prstDash val="dash"/>
          </a:ln>
        </p:spPr>
        <p:txBody>
          <a:bodyPr lIns="45718" tIns="45718" rIns="45718" bIns="45718"/>
          <a:lstStyle/>
          <a:p>
            <a:pPr>
              <a:defRPr sz="3700" b="0"/>
            </a:pPr>
            <a:endParaRPr/>
          </a:p>
        </p:txBody>
      </p:sp>
      <p:sp>
        <p:nvSpPr>
          <p:cNvPr id="39" name="Sub-heading Here…"/>
          <p:cNvSpPr txBox="1"/>
          <p:nvPr/>
        </p:nvSpPr>
        <p:spPr>
          <a:xfrm>
            <a:off x="9613900" y="2552700"/>
            <a:ext cx="2560639" cy="50991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marL="23812" indent="-23812">
              <a:defRPr sz="2000">
                <a:solidFill>
                  <a:srgbClr val="9C9A00"/>
                </a:solidFill>
                <a:latin typeface="Arial"/>
                <a:ea typeface="Arial"/>
                <a:cs typeface="Arial"/>
                <a:sym typeface="Arial"/>
              </a:defRPr>
            </a:pPr>
            <a:r>
              <a:t>Sub-heading Here</a:t>
            </a:r>
            <a:endParaRPr>
              <a:latin typeface="Helvetica Neue"/>
              <a:ea typeface="Helvetica Neue"/>
              <a:cs typeface="Helvetica Neue"/>
              <a:sym typeface="Helvetica Neue"/>
            </a:endParaRPr>
          </a:p>
          <a:p>
            <a:pPr marL="23812" indent="-23812">
              <a:defRPr sz="2000" b="0">
                <a:solidFill>
                  <a:srgbClr val="9C9A00"/>
                </a:solidFill>
                <a:latin typeface="+mn-lt"/>
                <a:ea typeface="+mn-ea"/>
                <a:cs typeface="+mn-cs"/>
                <a:sym typeface="Helvetica Neue Medium"/>
              </a:defRPr>
            </a:pPr>
            <a:endParaRPr>
              <a:latin typeface="Helvetica Neue"/>
              <a:ea typeface="Helvetica Neue"/>
              <a:cs typeface="Helvetica Neue"/>
              <a:sym typeface="Helvetica Neue"/>
            </a:endParaRPr>
          </a:p>
          <a:p>
            <a:pPr marL="23812" indent="-23812">
              <a:defRPr sz="1500" b="0">
                <a:latin typeface="Arial"/>
                <a:ea typeface="Arial"/>
                <a:cs typeface="Arial"/>
                <a:sym typeface="Arial"/>
              </a:defRPr>
            </a:pPr>
            <a:r>
              <a:t>- Placeholder </a:t>
            </a:r>
            <a:br/>
            <a:r>
              <a:t>text here</a:t>
            </a:r>
            <a:endParaRPr sz="2000"/>
          </a:p>
          <a:p>
            <a:pPr marL="23812" indent="-23812">
              <a:defRPr sz="1500" b="0">
                <a:latin typeface="Arial"/>
                <a:ea typeface="Arial"/>
                <a:cs typeface="Arial"/>
                <a:sym typeface="Arial"/>
              </a:defRPr>
            </a:pPr>
            <a:endParaRPr sz="2000"/>
          </a:p>
          <a:p>
            <a:pPr marL="23812" indent="-23812">
              <a:defRPr sz="1500" b="0">
                <a:latin typeface="Arial"/>
                <a:ea typeface="Arial"/>
                <a:cs typeface="Arial"/>
                <a:sym typeface="Arial"/>
              </a:defRPr>
            </a:pPr>
            <a:r>
              <a:t>- Placeholder </a:t>
            </a:r>
            <a:br/>
            <a:r>
              <a:t>text here</a:t>
            </a:r>
          </a:p>
          <a:p>
            <a:pPr marL="23812" indent="-23812">
              <a:defRPr sz="1500" b="0">
                <a:latin typeface="Arial"/>
                <a:ea typeface="Arial"/>
                <a:cs typeface="Arial"/>
                <a:sym typeface="Arial"/>
              </a:defRPr>
            </a:pPr>
            <a:endParaRPr/>
          </a:p>
          <a:p>
            <a:pPr marL="23812" indent="-23812">
              <a:defRPr sz="1500" b="0">
                <a:latin typeface="Arial"/>
                <a:ea typeface="Arial"/>
                <a:cs typeface="Arial"/>
                <a:sym typeface="Arial"/>
              </a:defRPr>
            </a:pPr>
            <a:r>
              <a:t>- Placeholder </a:t>
            </a:r>
            <a:br/>
            <a:r>
              <a:t>text here</a:t>
            </a:r>
          </a:p>
          <a:p>
            <a:pPr marL="23812" indent="-23812">
              <a:defRPr sz="1500" b="0">
                <a:latin typeface="Arial"/>
                <a:ea typeface="Arial"/>
                <a:cs typeface="Arial"/>
                <a:sym typeface="Arial"/>
              </a:defRPr>
            </a:pPr>
            <a:endParaRPr/>
          </a:p>
          <a:p>
            <a:pPr marL="23812" indent="-23812">
              <a:defRPr sz="1500" b="0">
                <a:latin typeface="Arial"/>
                <a:ea typeface="Arial"/>
                <a:cs typeface="Arial"/>
                <a:sym typeface="Arial"/>
              </a:defRPr>
            </a:pPr>
            <a:r>
              <a:t>- Placeholder </a:t>
            </a:r>
            <a:br/>
            <a:r>
              <a:t>text here </a:t>
            </a:r>
          </a:p>
          <a:p>
            <a:pPr marL="23812" indent="-23812">
              <a:defRPr sz="2000" b="0">
                <a:latin typeface="Arial"/>
                <a:ea typeface="Arial"/>
                <a:cs typeface="Arial"/>
                <a:sym typeface="Arial"/>
              </a:defRPr>
            </a:pPr>
            <a:endParaRPr/>
          </a:p>
          <a:p>
            <a:pPr marL="23812" indent="-23812">
              <a:defRPr sz="1500" b="0">
                <a:latin typeface="Arial"/>
                <a:ea typeface="Arial"/>
                <a:cs typeface="Arial"/>
                <a:sym typeface="Arial"/>
              </a:defRPr>
            </a:pPr>
            <a:r>
              <a:t>- Placeholder </a:t>
            </a:r>
            <a:br/>
            <a:r>
              <a:t>text here</a:t>
            </a:r>
            <a:endParaRPr sz="2000"/>
          </a:p>
          <a:p>
            <a:pPr marL="23812" indent="-23812">
              <a:defRPr sz="1500" b="0">
                <a:latin typeface="Arial"/>
                <a:ea typeface="Arial"/>
                <a:cs typeface="Arial"/>
                <a:sym typeface="Arial"/>
              </a:defRPr>
            </a:pPr>
            <a:endParaRPr sz="2000"/>
          </a:p>
          <a:p>
            <a:pPr marL="23812" indent="-23812">
              <a:defRPr sz="1500" b="0">
                <a:latin typeface="Arial"/>
                <a:ea typeface="Arial"/>
                <a:cs typeface="Arial"/>
                <a:sym typeface="Arial"/>
              </a:defRPr>
            </a:pPr>
            <a:r>
              <a:t>- Placeholder </a:t>
            </a:r>
            <a:br/>
            <a:r>
              <a:t>text here</a:t>
            </a:r>
          </a:p>
          <a:p>
            <a:pPr marL="23812" indent="-23812">
              <a:defRPr sz="1500" b="0">
                <a:latin typeface="Arial"/>
                <a:ea typeface="Arial"/>
                <a:cs typeface="Arial"/>
                <a:sym typeface="Arial"/>
              </a:defRPr>
            </a:pPr>
            <a:endParaRPr/>
          </a:p>
          <a:p>
            <a:pPr marL="23812" indent="-23812">
              <a:defRPr sz="1500" b="0">
                <a:latin typeface="Arial"/>
                <a:ea typeface="Arial"/>
                <a:cs typeface="Arial"/>
                <a:sym typeface="Arial"/>
              </a:defRPr>
            </a:pPr>
            <a:r>
              <a:t>- Placeholder </a:t>
            </a:r>
            <a:br/>
            <a:r>
              <a:t>text here</a:t>
            </a:r>
          </a:p>
        </p:txBody>
      </p:sp>
      <p:sp>
        <p:nvSpPr>
          <p:cNvPr id="40" name="OFFICIAL SENSITIVE"/>
          <p:cNvSpPr txBox="1"/>
          <p:nvPr/>
        </p:nvSpPr>
        <p:spPr>
          <a:xfrm>
            <a:off x="10316848" y="342900"/>
            <a:ext cx="1886050" cy="2989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1400" b="0">
                <a:latin typeface="Arial"/>
                <a:ea typeface="Arial"/>
                <a:cs typeface="Arial"/>
                <a:sym typeface="Arial"/>
              </a:defRPr>
            </a:lvl1pPr>
          </a:lstStyle>
          <a:p>
            <a:r>
              <a:t>OFFICIAL SENSITIVE</a:t>
            </a:r>
          </a:p>
        </p:txBody>
      </p:sp>
      <p:sp>
        <p:nvSpPr>
          <p:cNvPr id="41" name="Heading Here"/>
          <p:cNvSpPr txBox="1"/>
          <p:nvPr/>
        </p:nvSpPr>
        <p:spPr>
          <a:xfrm>
            <a:off x="730249" y="1213836"/>
            <a:ext cx="11054083" cy="8685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algn="l" defTabSz="577850">
              <a:defRPr sz="4000">
                <a:solidFill>
                  <a:srgbClr val="9C9A2F"/>
                </a:solidFill>
                <a:latin typeface="Arial"/>
                <a:ea typeface="Arial"/>
                <a:cs typeface="Arial"/>
                <a:sym typeface="Arial"/>
              </a:defRPr>
            </a:lvl1pPr>
          </a:lstStyle>
          <a:p>
            <a:r>
              <a:t>Instruction Slide</a:t>
            </a:r>
          </a:p>
        </p:txBody>
      </p:sp>
      <p:sp>
        <p:nvSpPr>
          <p:cNvPr id="42" name="Date Here"/>
          <p:cNvSpPr txBox="1"/>
          <p:nvPr/>
        </p:nvSpPr>
        <p:spPr>
          <a:xfrm>
            <a:off x="9163483" y="9055100"/>
            <a:ext cx="924646" cy="2989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1400" b="0">
                <a:latin typeface="Arial"/>
                <a:ea typeface="Arial"/>
                <a:cs typeface="Arial"/>
                <a:sym typeface="Arial"/>
              </a:defRPr>
            </a:lvl1pPr>
          </a:lstStyle>
          <a:p>
            <a:r>
              <a:t>Date Here</a:t>
            </a:r>
          </a:p>
        </p:txBody>
      </p:sp>
      <p:sp>
        <p:nvSpPr>
          <p:cNvPr id="43" name="Line"/>
          <p:cNvSpPr/>
          <p:nvPr/>
        </p:nvSpPr>
        <p:spPr>
          <a:xfrm>
            <a:off x="804861" y="8645525"/>
            <a:ext cx="11393490" cy="0"/>
          </a:xfrm>
          <a:prstGeom prst="line">
            <a:avLst/>
          </a:prstGeom>
          <a:ln w="25400">
            <a:solidFill>
              <a:srgbClr val="9C9A00"/>
            </a:solidFill>
          </a:ln>
        </p:spPr>
        <p:txBody>
          <a:bodyPr lIns="45718" tIns="45718" rIns="45718" bIns="45718"/>
          <a:lstStyle/>
          <a:p>
            <a:pPr>
              <a:defRPr sz="3700" b="0"/>
            </a:pPr>
            <a:endParaRPr/>
          </a:p>
        </p:txBody>
      </p:sp>
      <p:pic>
        <p:nvPicPr>
          <p:cNvPr id="44" name="Disclosure &amp; Barring Service_2592_AW (RGB).png" descr="Disclosure &amp; Barring Service_2592_AW (RGB).png"/>
          <p:cNvPicPr>
            <a:picLocks noChangeAspect="1"/>
          </p:cNvPicPr>
          <p:nvPr/>
        </p:nvPicPr>
        <p:blipFill>
          <a:blip r:embed="rId2"/>
          <a:stretch>
            <a:fillRect/>
          </a:stretch>
        </p:blipFill>
        <p:spPr>
          <a:xfrm>
            <a:off x="803275" y="8880368"/>
            <a:ext cx="723900" cy="389151"/>
          </a:xfrm>
          <a:prstGeom prst="rect">
            <a:avLst/>
          </a:prstGeom>
          <a:ln w="12700">
            <a:miter lim="400000"/>
          </a:ln>
        </p:spPr>
      </p:pic>
      <p:sp>
        <p:nvSpPr>
          <p:cNvPr id="45" name="Making Recruitment Safer"/>
          <p:cNvSpPr txBox="1"/>
          <p:nvPr/>
        </p:nvSpPr>
        <p:spPr>
          <a:xfrm>
            <a:off x="1821166" y="9055100"/>
            <a:ext cx="2169680" cy="2989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1400" b="0" i="1">
                <a:latin typeface="Arial"/>
                <a:ea typeface="Arial"/>
                <a:cs typeface="Arial"/>
                <a:sym typeface="Arial"/>
              </a:defRPr>
            </a:lvl1pPr>
          </a:lstStyle>
          <a:p>
            <a:r>
              <a:t>Making Recruitment Safer</a:t>
            </a:r>
          </a:p>
        </p:txBody>
      </p:sp>
      <p:sp>
        <p:nvSpPr>
          <p:cNvPr id="46" name="Date Here"/>
          <p:cNvSpPr txBox="1"/>
          <p:nvPr/>
        </p:nvSpPr>
        <p:spPr>
          <a:xfrm>
            <a:off x="10728343" y="9055100"/>
            <a:ext cx="1477926" cy="2989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1400" b="0">
                <a:latin typeface="Arial"/>
                <a:ea typeface="Arial"/>
                <a:cs typeface="Arial"/>
                <a:sym typeface="Arial"/>
              </a:defRPr>
            </a:lvl1pPr>
          </a:lstStyle>
          <a:p>
            <a:r>
              <a:t>Project Title Here</a:t>
            </a:r>
          </a:p>
        </p:txBody>
      </p:sp>
      <p:sp>
        <p:nvSpPr>
          <p:cNvPr id="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CE5E56-E2BF-4480-93FB-E38A8B7FC15C}"/>
              </a:ext>
            </a:extLst>
          </p:cNvPr>
          <p:cNvSpPr>
            <a:spLocks noGrp="1"/>
          </p:cNvSpPr>
          <p:nvPr>
            <p:ph type="title"/>
          </p:nvPr>
        </p:nvSpPr>
        <p:spPr>
          <a:xfrm>
            <a:off x="895774" y="519295"/>
            <a:ext cx="11216640" cy="1885245"/>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B6E9C58-DD1A-4740-8577-64A4FF001AA0}"/>
              </a:ext>
            </a:extLst>
          </p:cNvPr>
          <p:cNvSpPr>
            <a:spLocks noGrp="1"/>
          </p:cNvSpPr>
          <p:nvPr>
            <p:ph type="body" idx="1"/>
          </p:nvPr>
        </p:nvSpPr>
        <p:spPr>
          <a:xfrm>
            <a:off x="895776" y="2390987"/>
            <a:ext cx="5501639" cy="1171786"/>
          </a:xfrm>
        </p:spPr>
        <p:txBody>
          <a:bodyPr anchor="b"/>
          <a:lstStyle>
            <a:lvl1pPr marL="0" indent="0">
              <a:buNone/>
              <a:defRPr sz="2560" b="1"/>
            </a:lvl1pPr>
            <a:lvl2pPr marL="487684" indent="0">
              <a:buNone/>
              <a:defRPr sz="2133" b="1"/>
            </a:lvl2pPr>
            <a:lvl3pPr marL="975366" indent="0">
              <a:buNone/>
              <a:defRPr sz="1920" b="1"/>
            </a:lvl3pPr>
            <a:lvl4pPr marL="1463049" indent="0">
              <a:buNone/>
              <a:defRPr sz="1707" b="1"/>
            </a:lvl4pPr>
            <a:lvl5pPr marL="1950732" indent="0">
              <a:buNone/>
              <a:defRPr sz="1707" b="1"/>
            </a:lvl5pPr>
            <a:lvl6pPr marL="2438415" indent="0">
              <a:buNone/>
              <a:defRPr sz="1707" b="1"/>
            </a:lvl6pPr>
            <a:lvl7pPr marL="2926098" indent="0">
              <a:buNone/>
              <a:defRPr sz="1707" b="1"/>
            </a:lvl7pPr>
            <a:lvl8pPr marL="3413781" indent="0">
              <a:buNone/>
              <a:defRPr sz="1707" b="1"/>
            </a:lvl8pPr>
            <a:lvl9pPr marL="3901465" indent="0">
              <a:buNone/>
              <a:defRPr sz="1707"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3B6E026-8992-4F4D-B646-1F5889817F8E}"/>
              </a:ext>
            </a:extLst>
          </p:cNvPr>
          <p:cNvSpPr>
            <a:spLocks noGrp="1"/>
          </p:cNvSpPr>
          <p:nvPr>
            <p:ph sz="half" idx="2"/>
          </p:nvPr>
        </p:nvSpPr>
        <p:spPr>
          <a:xfrm>
            <a:off x="895776" y="3562773"/>
            <a:ext cx="5501639" cy="5240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83F03024-8729-4694-9D14-83085C22A57A}"/>
              </a:ext>
            </a:extLst>
          </p:cNvPr>
          <p:cNvSpPr>
            <a:spLocks noGrp="1"/>
          </p:cNvSpPr>
          <p:nvPr>
            <p:ph type="body" sz="quarter" idx="3"/>
          </p:nvPr>
        </p:nvSpPr>
        <p:spPr>
          <a:xfrm>
            <a:off x="6583683" y="2390987"/>
            <a:ext cx="5528734" cy="1171786"/>
          </a:xfrm>
        </p:spPr>
        <p:txBody>
          <a:bodyPr anchor="b"/>
          <a:lstStyle>
            <a:lvl1pPr marL="0" indent="0">
              <a:buNone/>
              <a:defRPr sz="2560" b="1"/>
            </a:lvl1pPr>
            <a:lvl2pPr marL="487684" indent="0">
              <a:buNone/>
              <a:defRPr sz="2133" b="1"/>
            </a:lvl2pPr>
            <a:lvl3pPr marL="975366" indent="0">
              <a:buNone/>
              <a:defRPr sz="1920" b="1"/>
            </a:lvl3pPr>
            <a:lvl4pPr marL="1463049" indent="0">
              <a:buNone/>
              <a:defRPr sz="1707" b="1"/>
            </a:lvl4pPr>
            <a:lvl5pPr marL="1950732" indent="0">
              <a:buNone/>
              <a:defRPr sz="1707" b="1"/>
            </a:lvl5pPr>
            <a:lvl6pPr marL="2438415" indent="0">
              <a:buNone/>
              <a:defRPr sz="1707" b="1"/>
            </a:lvl6pPr>
            <a:lvl7pPr marL="2926098" indent="0">
              <a:buNone/>
              <a:defRPr sz="1707" b="1"/>
            </a:lvl7pPr>
            <a:lvl8pPr marL="3413781" indent="0">
              <a:buNone/>
              <a:defRPr sz="1707" b="1"/>
            </a:lvl8pPr>
            <a:lvl9pPr marL="3901465" indent="0">
              <a:buNone/>
              <a:defRPr sz="1707"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48101D31-47F9-4314-8FC2-DE1459FEF96E}"/>
              </a:ext>
            </a:extLst>
          </p:cNvPr>
          <p:cNvSpPr>
            <a:spLocks noGrp="1"/>
          </p:cNvSpPr>
          <p:nvPr>
            <p:ph sz="quarter" idx="4"/>
          </p:nvPr>
        </p:nvSpPr>
        <p:spPr>
          <a:xfrm>
            <a:off x="6583683" y="3562773"/>
            <a:ext cx="5528734" cy="5240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5B97C3AC-1C74-4524-9D29-A7206D9FF8FA}"/>
              </a:ext>
            </a:extLst>
          </p:cNvPr>
          <p:cNvSpPr>
            <a:spLocks noGrp="1"/>
          </p:cNvSpPr>
          <p:nvPr>
            <p:ph type="dt" sz="half" idx="10"/>
          </p:nvPr>
        </p:nvSpPr>
        <p:spPr/>
        <p:txBody>
          <a:bodyPr/>
          <a:lstStyle/>
          <a:p>
            <a:fld id="{872A99AF-47EA-4EB4-92BC-9E9704FB748B}" type="datetime1">
              <a:rPr lang="en-GB" smtClean="0"/>
              <a:t>17/10/2021</a:t>
            </a:fld>
            <a:endParaRPr lang="en-GB"/>
          </a:p>
        </p:txBody>
      </p:sp>
      <p:sp>
        <p:nvSpPr>
          <p:cNvPr id="8" name="Footer Placeholder 7">
            <a:extLst>
              <a:ext uri="{FF2B5EF4-FFF2-40B4-BE49-F238E27FC236}">
                <a16:creationId xmlns:a16="http://schemas.microsoft.com/office/drawing/2014/main" xmlns="" id="{ECF475BB-5C79-4854-A2CC-6D349BC02C6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B0AD29DB-457D-4346-858B-C67214C9D5BE}"/>
              </a:ext>
            </a:extLst>
          </p:cNvPr>
          <p:cNvSpPr>
            <a:spLocks noGrp="1"/>
          </p:cNvSpPr>
          <p:nvPr>
            <p:ph type="sldNum" sz="quarter" idx="12"/>
          </p:nvPr>
        </p:nvSpPr>
        <p:spPr/>
        <p:txBody>
          <a:bodyPr/>
          <a:lstStyle/>
          <a:p>
            <a:fld id="{0C288060-685E-4AC8-B764-C3461FC5BC67}" type="slidenum">
              <a:rPr lang="en-GB" smtClean="0"/>
              <a:t>‹#›</a:t>
            </a:fld>
            <a:endParaRPr lang="en-GB"/>
          </a:p>
        </p:txBody>
      </p:sp>
    </p:spTree>
    <p:extLst>
      <p:ext uri="{BB962C8B-B14F-4D97-AF65-F5344CB8AC3E}">
        <p14:creationId xmlns:p14="http://schemas.microsoft.com/office/powerpoint/2010/main" val="25744116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2A838A-8DCD-4E8F-9A60-D60947AF31C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4F7A9D02-DBD2-422A-B9A3-F1B7D1AC8A0E}"/>
              </a:ext>
            </a:extLst>
          </p:cNvPr>
          <p:cNvSpPr>
            <a:spLocks noGrp="1"/>
          </p:cNvSpPr>
          <p:nvPr>
            <p:ph type="dt" sz="half" idx="10"/>
          </p:nvPr>
        </p:nvSpPr>
        <p:spPr/>
        <p:txBody>
          <a:bodyPr/>
          <a:lstStyle/>
          <a:p>
            <a:fld id="{94BFB676-2CC7-414F-85A5-2059E9CC9563}" type="datetime1">
              <a:rPr lang="en-GB" smtClean="0"/>
              <a:t>17/10/2021</a:t>
            </a:fld>
            <a:endParaRPr lang="en-GB"/>
          </a:p>
        </p:txBody>
      </p:sp>
      <p:sp>
        <p:nvSpPr>
          <p:cNvPr id="4" name="Footer Placeholder 3">
            <a:extLst>
              <a:ext uri="{FF2B5EF4-FFF2-40B4-BE49-F238E27FC236}">
                <a16:creationId xmlns:a16="http://schemas.microsoft.com/office/drawing/2014/main" xmlns="" id="{E93F3FAB-2755-4631-9491-79476B526DE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663C4D7A-3652-4CEA-A217-2FF2E7D191DC}"/>
              </a:ext>
            </a:extLst>
          </p:cNvPr>
          <p:cNvSpPr>
            <a:spLocks noGrp="1"/>
          </p:cNvSpPr>
          <p:nvPr>
            <p:ph type="sldNum" sz="quarter" idx="12"/>
          </p:nvPr>
        </p:nvSpPr>
        <p:spPr/>
        <p:txBody>
          <a:bodyPr/>
          <a:lstStyle/>
          <a:p>
            <a:fld id="{0C288060-685E-4AC8-B764-C3461FC5BC67}" type="slidenum">
              <a:rPr lang="en-GB" smtClean="0"/>
              <a:t>‹#›</a:t>
            </a:fld>
            <a:endParaRPr lang="en-GB"/>
          </a:p>
        </p:txBody>
      </p:sp>
    </p:spTree>
    <p:extLst>
      <p:ext uri="{BB962C8B-B14F-4D97-AF65-F5344CB8AC3E}">
        <p14:creationId xmlns:p14="http://schemas.microsoft.com/office/powerpoint/2010/main" val="17914126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E0F20FC-BAC3-4069-A203-E33835873FE7}"/>
              </a:ext>
            </a:extLst>
          </p:cNvPr>
          <p:cNvSpPr>
            <a:spLocks noGrp="1"/>
          </p:cNvSpPr>
          <p:nvPr>
            <p:ph type="dt" sz="half" idx="10"/>
          </p:nvPr>
        </p:nvSpPr>
        <p:spPr/>
        <p:txBody>
          <a:bodyPr/>
          <a:lstStyle/>
          <a:p>
            <a:fld id="{951544C7-34AA-4343-A263-96EA6FF6AEB1}" type="datetime1">
              <a:rPr lang="en-GB" smtClean="0"/>
              <a:t>17/10/2021</a:t>
            </a:fld>
            <a:endParaRPr lang="en-GB"/>
          </a:p>
        </p:txBody>
      </p:sp>
      <p:sp>
        <p:nvSpPr>
          <p:cNvPr id="3" name="Footer Placeholder 2">
            <a:extLst>
              <a:ext uri="{FF2B5EF4-FFF2-40B4-BE49-F238E27FC236}">
                <a16:creationId xmlns:a16="http://schemas.microsoft.com/office/drawing/2014/main" xmlns="" id="{9978B8A5-CFEF-4D58-B3F2-19ECB1B00AE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F2117483-2186-408C-95FB-3738BC181854}"/>
              </a:ext>
            </a:extLst>
          </p:cNvPr>
          <p:cNvSpPr>
            <a:spLocks noGrp="1"/>
          </p:cNvSpPr>
          <p:nvPr>
            <p:ph type="sldNum" sz="quarter" idx="12"/>
          </p:nvPr>
        </p:nvSpPr>
        <p:spPr/>
        <p:txBody>
          <a:bodyPr/>
          <a:lstStyle/>
          <a:p>
            <a:fld id="{0C288060-685E-4AC8-B764-C3461FC5BC67}" type="slidenum">
              <a:rPr lang="en-GB" smtClean="0"/>
              <a:t>‹#›</a:t>
            </a:fld>
            <a:endParaRPr lang="en-GB"/>
          </a:p>
        </p:txBody>
      </p:sp>
    </p:spTree>
    <p:extLst>
      <p:ext uri="{BB962C8B-B14F-4D97-AF65-F5344CB8AC3E}">
        <p14:creationId xmlns:p14="http://schemas.microsoft.com/office/powerpoint/2010/main" val="24063769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D7A0CF-8EAD-46BA-80AF-B553DC0CF36F}"/>
              </a:ext>
            </a:extLst>
          </p:cNvPr>
          <p:cNvSpPr>
            <a:spLocks noGrp="1"/>
          </p:cNvSpPr>
          <p:nvPr>
            <p:ph type="title"/>
          </p:nvPr>
        </p:nvSpPr>
        <p:spPr>
          <a:xfrm>
            <a:off x="895774" y="650240"/>
            <a:ext cx="4194386" cy="2275840"/>
          </a:xfrm>
        </p:spPr>
        <p:txBody>
          <a:bodyPr anchor="b"/>
          <a:lstStyle>
            <a:lvl1pPr>
              <a:defRPr sz="3413"/>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8A48AF31-8AC9-44C9-A59B-B966D4229865}"/>
              </a:ext>
            </a:extLst>
          </p:cNvPr>
          <p:cNvSpPr>
            <a:spLocks noGrp="1"/>
          </p:cNvSpPr>
          <p:nvPr>
            <p:ph idx="1"/>
          </p:nvPr>
        </p:nvSpPr>
        <p:spPr>
          <a:xfrm>
            <a:off x="5528734" y="1404347"/>
            <a:ext cx="6583680" cy="6931378"/>
          </a:xfrm>
        </p:spPr>
        <p:txBody>
          <a:bodyPr/>
          <a:lstStyle>
            <a:lvl1pPr>
              <a:defRPr sz="3413"/>
            </a:lvl1pPr>
            <a:lvl2pPr>
              <a:defRPr sz="2987"/>
            </a:lvl2pPr>
            <a:lvl3pPr>
              <a:defRPr sz="256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12AD6D87-29E6-4D1A-92D0-0E3FBB533C91}"/>
              </a:ext>
            </a:extLst>
          </p:cNvPr>
          <p:cNvSpPr>
            <a:spLocks noGrp="1"/>
          </p:cNvSpPr>
          <p:nvPr>
            <p:ph type="body" sz="half" idx="2"/>
          </p:nvPr>
        </p:nvSpPr>
        <p:spPr>
          <a:xfrm>
            <a:off x="895774" y="2926080"/>
            <a:ext cx="4194386" cy="5420925"/>
          </a:xfrm>
        </p:spPr>
        <p:txBody>
          <a:bodyPr/>
          <a:lstStyle>
            <a:lvl1pPr marL="0" indent="0">
              <a:buNone/>
              <a:defRPr sz="1707"/>
            </a:lvl1pPr>
            <a:lvl2pPr marL="487684" indent="0">
              <a:buNone/>
              <a:defRPr sz="1493"/>
            </a:lvl2pPr>
            <a:lvl3pPr marL="975366" indent="0">
              <a:buNone/>
              <a:defRPr sz="1280"/>
            </a:lvl3pPr>
            <a:lvl4pPr marL="1463049" indent="0">
              <a:buNone/>
              <a:defRPr sz="1067"/>
            </a:lvl4pPr>
            <a:lvl5pPr marL="1950732" indent="0">
              <a:buNone/>
              <a:defRPr sz="1067"/>
            </a:lvl5pPr>
            <a:lvl6pPr marL="2438415" indent="0">
              <a:buNone/>
              <a:defRPr sz="1067"/>
            </a:lvl6pPr>
            <a:lvl7pPr marL="2926098" indent="0">
              <a:buNone/>
              <a:defRPr sz="1067"/>
            </a:lvl7pPr>
            <a:lvl8pPr marL="3413781" indent="0">
              <a:buNone/>
              <a:defRPr sz="1067"/>
            </a:lvl8pPr>
            <a:lvl9pPr marL="3901465" indent="0">
              <a:buNone/>
              <a:defRPr sz="1067"/>
            </a:lvl9pPr>
          </a:lstStyle>
          <a:p>
            <a:pPr lvl="0"/>
            <a:r>
              <a:rPr lang="en-US"/>
              <a:t>Click to edit Master text styles</a:t>
            </a:r>
          </a:p>
        </p:txBody>
      </p:sp>
      <p:sp>
        <p:nvSpPr>
          <p:cNvPr id="5" name="Date Placeholder 4">
            <a:extLst>
              <a:ext uri="{FF2B5EF4-FFF2-40B4-BE49-F238E27FC236}">
                <a16:creationId xmlns:a16="http://schemas.microsoft.com/office/drawing/2014/main" xmlns="" id="{FA295575-E98B-4397-86A2-690AE804630C}"/>
              </a:ext>
            </a:extLst>
          </p:cNvPr>
          <p:cNvSpPr>
            <a:spLocks noGrp="1"/>
          </p:cNvSpPr>
          <p:nvPr>
            <p:ph type="dt" sz="half" idx="10"/>
          </p:nvPr>
        </p:nvSpPr>
        <p:spPr/>
        <p:txBody>
          <a:bodyPr/>
          <a:lstStyle/>
          <a:p>
            <a:fld id="{7284F5F8-A83C-474E-A230-592C4F29FF0D}" type="datetime1">
              <a:rPr lang="en-GB" smtClean="0"/>
              <a:t>17/10/2021</a:t>
            </a:fld>
            <a:endParaRPr lang="en-GB"/>
          </a:p>
        </p:txBody>
      </p:sp>
      <p:sp>
        <p:nvSpPr>
          <p:cNvPr id="6" name="Footer Placeholder 5">
            <a:extLst>
              <a:ext uri="{FF2B5EF4-FFF2-40B4-BE49-F238E27FC236}">
                <a16:creationId xmlns:a16="http://schemas.microsoft.com/office/drawing/2014/main" xmlns="" id="{29C7AAF7-26B0-43A7-B4CC-07CA6BB913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14A5BF89-9FFC-416A-BEFE-B9042896D7C8}"/>
              </a:ext>
            </a:extLst>
          </p:cNvPr>
          <p:cNvSpPr>
            <a:spLocks noGrp="1"/>
          </p:cNvSpPr>
          <p:nvPr>
            <p:ph type="sldNum" sz="quarter" idx="12"/>
          </p:nvPr>
        </p:nvSpPr>
        <p:spPr/>
        <p:txBody>
          <a:bodyPr/>
          <a:lstStyle/>
          <a:p>
            <a:fld id="{0C288060-685E-4AC8-B764-C3461FC5BC67}" type="slidenum">
              <a:rPr lang="en-GB" smtClean="0"/>
              <a:t>‹#›</a:t>
            </a:fld>
            <a:endParaRPr lang="en-GB"/>
          </a:p>
        </p:txBody>
      </p:sp>
    </p:spTree>
    <p:extLst>
      <p:ext uri="{BB962C8B-B14F-4D97-AF65-F5344CB8AC3E}">
        <p14:creationId xmlns:p14="http://schemas.microsoft.com/office/powerpoint/2010/main" val="19556849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ACC908-8DAC-4F37-9CD7-75E4F5EAC3BC}"/>
              </a:ext>
            </a:extLst>
          </p:cNvPr>
          <p:cNvSpPr>
            <a:spLocks noGrp="1"/>
          </p:cNvSpPr>
          <p:nvPr>
            <p:ph type="title"/>
          </p:nvPr>
        </p:nvSpPr>
        <p:spPr>
          <a:xfrm>
            <a:off x="895774" y="650240"/>
            <a:ext cx="4194386" cy="2275840"/>
          </a:xfrm>
        </p:spPr>
        <p:txBody>
          <a:bodyPr anchor="b"/>
          <a:lstStyle>
            <a:lvl1pPr>
              <a:defRPr sz="3413"/>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DC7F4297-4F75-4D9F-B776-58C101E99E93}"/>
              </a:ext>
            </a:extLst>
          </p:cNvPr>
          <p:cNvSpPr>
            <a:spLocks noGrp="1"/>
          </p:cNvSpPr>
          <p:nvPr>
            <p:ph type="pic" idx="1"/>
          </p:nvPr>
        </p:nvSpPr>
        <p:spPr>
          <a:xfrm>
            <a:off x="5528734" y="1404347"/>
            <a:ext cx="6583680" cy="6931378"/>
          </a:xfrm>
        </p:spPr>
        <p:txBody>
          <a:bodyPr/>
          <a:lstStyle>
            <a:lvl1pPr marL="0" indent="0">
              <a:buNone/>
              <a:defRPr sz="3413"/>
            </a:lvl1pPr>
            <a:lvl2pPr marL="487684" indent="0">
              <a:buNone/>
              <a:defRPr sz="2987"/>
            </a:lvl2pPr>
            <a:lvl3pPr marL="975366" indent="0">
              <a:buNone/>
              <a:defRPr sz="2560"/>
            </a:lvl3pPr>
            <a:lvl4pPr marL="1463049" indent="0">
              <a:buNone/>
              <a:defRPr sz="2133"/>
            </a:lvl4pPr>
            <a:lvl5pPr marL="1950732" indent="0">
              <a:buNone/>
              <a:defRPr sz="2133"/>
            </a:lvl5pPr>
            <a:lvl6pPr marL="2438415" indent="0">
              <a:buNone/>
              <a:defRPr sz="2133"/>
            </a:lvl6pPr>
            <a:lvl7pPr marL="2926098" indent="0">
              <a:buNone/>
              <a:defRPr sz="2133"/>
            </a:lvl7pPr>
            <a:lvl8pPr marL="3413781" indent="0">
              <a:buNone/>
              <a:defRPr sz="2133"/>
            </a:lvl8pPr>
            <a:lvl9pPr marL="3901465" indent="0">
              <a:buNone/>
              <a:defRPr sz="2133"/>
            </a:lvl9pPr>
          </a:lstStyle>
          <a:p>
            <a:endParaRPr lang="en-GB"/>
          </a:p>
        </p:txBody>
      </p:sp>
      <p:sp>
        <p:nvSpPr>
          <p:cNvPr id="4" name="Text Placeholder 3">
            <a:extLst>
              <a:ext uri="{FF2B5EF4-FFF2-40B4-BE49-F238E27FC236}">
                <a16:creationId xmlns:a16="http://schemas.microsoft.com/office/drawing/2014/main" xmlns="" id="{23EBFA6D-CFCC-4825-9CCB-609695F39531}"/>
              </a:ext>
            </a:extLst>
          </p:cNvPr>
          <p:cNvSpPr>
            <a:spLocks noGrp="1"/>
          </p:cNvSpPr>
          <p:nvPr>
            <p:ph type="body" sz="half" idx="2"/>
          </p:nvPr>
        </p:nvSpPr>
        <p:spPr>
          <a:xfrm>
            <a:off x="895774" y="2926080"/>
            <a:ext cx="4194386" cy="5420925"/>
          </a:xfrm>
        </p:spPr>
        <p:txBody>
          <a:bodyPr/>
          <a:lstStyle>
            <a:lvl1pPr marL="0" indent="0">
              <a:buNone/>
              <a:defRPr sz="1707"/>
            </a:lvl1pPr>
            <a:lvl2pPr marL="487684" indent="0">
              <a:buNone/>
              <a:defRPr sz="1493"/>
            </a:lvl2pPr>
            <a:lvl3pPr marL="975366" indent="0">
              <a:buNone/>
              <a:defRPr sz="1280"/>
            </a:lvl3pPr>
            <a:lvl4pPr marL="1463049" indent="0">
              <a:buNone/>
              <a:defRPr sz="1067"/>
            </a:lvl4pPr>
            <a:lvl5pPr marL="1950732" indent="0">
              <a:buNone/>
              <a:defRPr sz="1067"/>
            </a:lvl5pPr>
            <a:lvl6pPr marL="2438415" indent="0">
              <a:buNone/>
              <a:defRPr sz="1067"/>
            </a:lvl6pPr>
            <a:lvl7pPr marL="2926098" indent="0">
              <a:buNone/>
              <a:defRPr sz="1067"/>
            </a:lvl7pPr>
            <a:lvl8pPr marL="3413781" indent="0">
              <a:buNone/>
              <a:defRPr sz="1067"/>
            </a:lvl8pPr>
            <a:lvl9pPr marL="3901465" indent="0">
              <a:buNone/>
              <a:defRPr sz="1067"/>
            </a:lvl9pPr>
          </a:lstStyle>
          <a:p>
            <a:pPr lvl="0"/>
            <a:r>
              <a:rPr lang="en-US"/>
              <a:t>Click to edit Master text styles</a:t>
            </a:r>
          </a:p>
        </p:txBody>
      </p:sp>
      <p:sp>
        <p:nvSpPr>
          <p:cNvPr id="5" name="Date Placeholder 4">
            <a:extLst>
              <a:ext uri="{FF2B5EF4-FFF2-40B4-BE49-F238E27FC236}">
                <a16:creationId xmlns:a16="http://schemas.microsoft.com/office/drawing/2014/main" xmlns="" id="{02FED21A-BA9A-4B8D-BA61-0E4FEC477D2A}"/>
              </a:ext>
            </a:extLst>
          </p:cNvPr>
          <p:cNvSpPr>
            <a:spLocks noGrp="1"/>
          </p:cNvSpPr>
          <p:nvPr>
            <p:ph type="dt" sz="half" idx="10"/>
          </p:nvPr>
        </p:nvSpPr>
        <p:spPr/>
        <p:txBody>
          <a:bodyPr/>
          <a:lstStyle/>
          <a:p>
            <a:fld id="{3EE366EA-3383-48CC-87AA-537136FDF00D}" type="datetime1">
              <a:rPr lang="en-GB" smtClean="0"/>
              <a:t>17/10/2021</a:t>
            </a:fld>
            <a:endParaRPr lang="en-GB"/>
          </a:p>
        </p:txBody>
      </p:sp>
      <p:sp>
        <p:nvSpPr>
          <p:cNvPr id="6" name="Footer Placeholder 5">
            <a:extLst>
              <a:ext uri="{FF2B5EF4-FFF2-40B4-BE49-F238E27FC236}">
                <a16:creationId xmlns:a16="http://schemas.microsoft.com/office/drawing/2014/main" xmlns="" id="{5343D70A-FDCB-4E8D-946C-7C113B498F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D2551F8F-38B4-40C2-8CF9-96F47A228F7A}"/>
              </a:ext>
            </a:extLst>
          </p:cNvPr>
          <p:cNvSpPr>
            <a:spLocks noGrp="1"/>
          </p:cNvSpPr>
          <p:nvPr>
            <p:ph type="sldNum" sz="quarter" idx="12"/>
          </p:nvPr>
        </p:nvSpPr>
        <p:spPr/>
        <p:txBody>
          <a:bodyPr/>
          <a:lstStyle/>
          <a:p>
            <a:fld id="{0C288060-685E-4AC8-B764-C3461FC5BC67}" type="slidenum">
              <a:rPr lang="en-GB" smtClean="0"/>
              <a:t>‹#›</a:t>
            </a:fld>
            <a:endParaRPr lang="en-GB"/>
          </a:p>
        </p:txBody>
      </p:sp>
    </p:spTree>
    <p:extLst>
      <p:ext uri="{BB962C8B-B14F-4D97-AF65-F5344CB8AC3E}">
        <p14:creationId xmlns:p14="http://schemas.microsoft.com/office/powerpoint/2010/main" val="3318694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55829E-04C7-455B-83CE-89B8D9AABBC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A8BA4379-E2D4-4A6E-936F-D18440F97A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ACE887A-D720-4B97-8F9E-B0DE163449D0}"/>
              </a:ext>
            </a:extLst>
          </p:cNvPr>
          <p:cNvSpPr>
            <a:spLocks noGrp="1"/>
          </p:cNvSpPr>
          <p:nvPr>
            <p:ph type="dt" sz="half" idx="10"/>
          </p:nvPr>
        </p:nvSpPr>
        <p:spPr/>
        <p:txBody>
          <a:bodyPr/>
          <a:lstStyle/>
          <a:p>
            <a:fld id="{B973365D-9DAA-41AE-A54D-8E89DB7D97EE}" type="datetime1">
              <a:rPr lang="en-GB" smtClean="0"/>
              <a:t>17/10/2021</a:t>
            </a:fld>
            <a:endParaRPr lang="en-GB"/>
          </a:p>
        </p:txBody>
      </p:sp>
      <p:sp>
        <p:nvSpPr>
          <p:cNvPr id="5" name="Footer Placeholder 4">
            <a:extLst>
              <a:ext uri="{FF2B5EF4-FFF2-40B4-BE49-F238E27FC236}">
                <a16:creationId xmlns:a16="http://schemas.microsoft.com/office/drawing/2014/main" xmlns="" id="{ED4DF8BC-FCE1-4403-BC31-942E8EA57C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8E04274-2926-4CA8-B875-50EE841B927B}"/>
              </a:ext>
            </a:extLst>
          </p:cNvPr>
          <p:cNvSpPr>
            <a:spLocks noGrp="1"/>
          </p:cNvSpPr>
          <p:nvPr>
            <p:ph type="sldNum" sz="quarter" idx="12"/>
          </p:nvPr>
        </p:nvSpPr>
        <p:spPr/>
        <p:txBody>
          <a:bodyPr/>
          <a:lstStyle/>
          <a:p>
            <a:fld id="{0C288060-685E-4AC8-B764-C3461FC5BC67}" type="slidenum">
              <a:rPr lang="en-GB" smtClean="0"/>
              <a:t>‹#›</a:t>
            </a:fld>
            <a:endParaRPr lang="en-GB"/>
          </a:p>
        </p:txBody>
      </p:sp>
    </p:spTree>
    <p:extLst>
      <p:ext uri="{BB962C8B-B14F-4D97-AF65-F5344CB8AC3E}">
        <p14:creationId xmlns:p14="http://schemas.microsoft.com/office/powerpoint/2010/main" val="15275096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48C8F05-4D14-444C-9A31-FE67D34FD4DE}"/>
              </a:ext>
            </a:extLst>
          </p:cNvPr>
          <p:cNvSpPr>
            <a:spLocks noGrp="1"/>
          </p:cNvSpPr>
          <p:nvPr>
            <p:ph type="title" orient="vert"/>
          </p:nvPr>
        </p:nvSpPr>
        <p:spPr>
          <a:xfrm>
            <a:off x="9306562" y="519289"/>
            <a:ext cx="2804160" cy="82657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F8ADF435-E229-472F-8D89-28892D2D98FC}"/>
              </a:ext>
            </a:extLst>
          </p:cNvPr>
          <p:cNvSpPr>
            <a:spLocks noGrp="1"/>
          </p:cNvSpPr>
          <p:nvPr>
            <p:ph type="body" orient="vert" idx="1"/>
          </p:nvPr>
        </p:nvSpPr>
        <p:spPr>
          <a:xfrm>
            <a:off x="894083" y="519289"/>
            <a:ext cx="8249920" cy="8265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FDD5D3C-A1B3-4464-8956-912BD876E7A0}"/>
              </a:ext>
            </a:extLst>
          </p:cNvPr>
          <p:cNvSpPr>
            <a:spLocks noGrp="1"/>
          </p:cNvSpPr>
          <p:nvPr>
            <p:ph type="dt" sz="half" idx="10"/>
          </p:nvPr>
        </p:nvSpPr>
        <p:spPr/>
        <p:txBody>
          <a:bodyPr/>
          <a:lstStyle/>
          <a:p>
            <a:fld id="{887AD924-1AFF-4536-8EA6-121F5D2F67E5}" type="datetime1">
              <a:rPr lang="en-GB" smtClean="0"/>
              <a:t>17/10/2021</a:t>
            </a:fld>
            <a:endParaRPr lang="en-GB"/>
          </a:p>
        </p:txBody>
      </p:sp>
      <p:sp>
        <p:nvSpPr>
          <p:cNvPr id="5" name="Footer Placeholder 4">
            <a:extLst>
              <a:ext uri="{FF2B5EF4-FFF2-40B4-BE49-F238E27FC236}">
                <a16:creationId xmlns:a16="http://schemas.microsoft.com/office/drawing/2014/main" xmlns="" id="{83D45E8D-228A-4978-9DDF-29A93EB3D9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EE69C99-99A8-4611-A9D6-B82720595119}"/>
              </a:ext>
            </a:extLst>
          </p:cNvPr>
          <p:cNvSpPr>
            <a:spLocks noGrp="1"/>
          </p:cNvSpPr>
          <p:nvPr>
            <p:ph type="sldNum" sz="quarter" idx="12"/>
          </p:nvPr>
        </p:nvSpPr>
        <p:spPr/>
        <p:txBody>
          <a:bodyPr/>
          <a:lstStyle/>
          <a:p>
            <a:fld id="{0C288060-685E-4AC8-B764-C3461FC5BC67}" type="slidenum">
              <a:rPr lang="en-GB" smtClean="0"/>
              <a:t>‹#›</a:t>
            </a:fld>
            <a:endParaRPr lang="en-GB"/>
          </a:p>
        </p:txBody>
      </p:sp>
    </p:spTree>
    <p:extLst>
      <p:ext uri="{BB962C8B-B14F-4D97-AF65-F5344CB8AC3E}">
        <p14:creationId xmlns:p14="http://schemas.microsoft.com/office/powerpoint/2010/main" val="184114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Main Image Slide">
    <p:spTree>
      <p:nvGrpSpPr>
        <p:cNvPr id="1" name=""/>
        <p:cNvGrpSpPr/>
        <p:nvPr/>
      </p:nvGrpSpPr>
      <p:grpSpPr>
        <a:xfrm>
          <a:off x="0" y="0"/>
          <a:ext cx="0" cy="0"/>
          <a:chOff x="0" y="0"/>
          <a:chExt cx="0" cy="0"/>
        </a:xfrm>
      </p:grpSpPr>
      <p:sp>
        <p:nvSpPr>
          <p:cNvPr id="54" name="OFFICIAL SENSITIVE"/>
          <p:cNvSpPr txBox="1"/>
          <p:nvPr/>
        </p:nvSpPr>
        <p:spPr>
          <a:xfrm>
            <a:off x="10316848" y="342900"/>
            <a:ext cx="1886050" cy="2989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1400" b="0">
                <a:latin typeface="Arial"/>
                <a:ea typeface="Arial"/>
                <a:cs typeface="Arial"/>
                <a:sym typeface="Arial"/>
              </a:defRPr>
            </a:lvl1pPr>
          </a:lstStyle>
          <a:p>
            <a:r>
              <a:t>OFFICIAL SENSITIVE</a:t>
            </a:r>
          </a:p>
        </p:txBody>
      </p:sp>
      <p:sp>
        <p:nvSpPr>
          <p:cNvPr id="55" name="Line"/>
          <p:cNvSpPr/>
          <p:nvPr/>
        </p:nvSpPr>
        <p:spPr>
          <a:xfrm>
            <a:off x="804861" y="8645525"/>
            <a:ext cx="11393490" cy="0"/>
          </a:xfrm>
          <a:prstGeom prst="line">
            <a:avLst/>
          </a:prstGeom>
          <a:ln w="25400">
            <a:solidFill>
              <a:srgbClr val="9C9A00"/>
            </a:solidFill>
          </a:ln>
        </p:spPr>
        <p:txBody>
          <a:bodyPr lIns="45718" tIns="45718" rIns="45718" bIns="45718"/>
          <a:lstStyle/>
          <a:p>
            <a:pPr>
              <a:defRPr sz="3700" b="0"/>
            </a:pPr>
            <a:endParaRPr/>
          </a:p>
        </p:txBody>
      </p:sp>
      <p:sp>
        <p:nvSpPr>
          <p:cNvPr id="56" name="Rectangle"/>
          <p:cNvSpPr/>
          <p:nvPr/>
        </p:nvSpPr>
        <p:spPr>
          <a:xfrm>
            <a:off x="783165" y="1261901"/>
            <a:ext cx="11438470" cy="6750906"/>
          </a:xfrm>
          <a:prstGeom prst="rect">
            <a:avLst/>
          </a:prstGeom>
          <a:solidFill>
            <a:srgbClr val="9C9A00"/>
          </a:solidFill>
          <a:ln w="12700">
            <a:miter lim="400000"/>
          </a:ln>
        </p:spPr>
        <p:txBody>
          <a:bodyPr lIns="50800" tIns="50800" rIns="50800" bIns="50800" anchor="ctr"/>
          <a:lstStyle/>
          <a:p>
            <a:pPr algn="l">
              <a:defRPr sz="2200" b="0">
                <a:solidFill>
                  <a:srgbClr val="FFFFFF"/>
                </a:solidFill>
                <a:latin typeface="+mn-lt"/>
                <a:ea typeface="+mn-ea"/>
                <a:cs typeface="+mn-cs"/>
                <a:sym typeface="Helvetica Neue Medium"/>
              </a:defRPr>
            </a:pPr>
            <a:endParaRPr/>
          </a:p>
        </p:txBody>
      </p:sp>
      <p:pic>
        <p:nvPicPr>
          <p:cNvPr id="57" name="Disclosure &amp; Barring Service_2592_AW (RGB).png" descr="Disclosure &amp; Barring Service_2592_AW (RGB).png"/>
          <p:cNvPicPr>
            <a:picLocks noChangeAspect="1"/>
          </p:cNvPicPr>
          <p:nvPr/>
        </p:nvPicPr>
        <p:blipFill>
          <a:blip r:embed="rId2"/>
          <a:stretch>
            <a:fillRect/>
          </a:stretch>
        </p:blipFill>
        <p:spPr>
          <a:xfrm>
            <a:off x="803275" y="8880368"/>
            <a:ext cx="723900" cy="389151"/>
          </a:xfrm>
          <a:prstGeom prst="rect">
            <a:avLst/>
          </a:prstGeom>
          <a:ln w="12700">
            <a:miter lim="400000"/>
          </a:ln>
        </p:spPr>
      </p:pic>
      <p:sp>
        <p:nvSpPr>
          <p:cNvPr id="58" name="Date Here"/>
          <p:cNvSpPr txBox="1"/>
          <p:nvPr/>
        </p:nvSpPr>
        <p:spPr>
          <a:xfrm>
            <a:off x="9163483" y="9055100"/>
            <a:ext cx="924646" cy="2989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1400" b="0">
                <a:latin typeface="Arial"/>
                <a:ea typeface="Arial"/>
                <a:cs typeface="Arial"/>
                <a:sym typeface="Arial"/>
              </a:defRPr>
            </a:lvl1pPr>
          </a:lstStyle>
          <a:p>
            <a:r>
              <a:t>Date Here</a:t>
            </a:r>
          </a:p>
        </p:txBody>
      </p:sp>
      <p:sp>
        <p:nvSpPr>
          <p:cNvPr id="59" name="Making Recruitment Safer"/>
          <p:cNvSpPr txBox="1"/>
          <p:nvPr/>
        </p:nvSpPr>
        <p:spPr>
          <a:xfrm>
            <a:off x="1821166" y="9055100"/>
            <a:ext cx="2169680" cy="2989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1400" b="0" i="1">
                <a:latin typeface="Arial"/>
                <a:ea typeface="Arial"/>
                <a:cs typeface="Arial"/>
                <a:sym typeface="Arial"/>
              </a:defRPr>
            </a:lvl1pPr>
          </a:lstStyle>
          <a:p>
            <a:r>
              <a:t>Making Recruitment Safer</a:t>
            </a:r>
          </a:p>
        </p:txBody>
      </p:sp>
      <p:sp>
        <p:nvSpPr>
          <p:cNvPr id="60" name="Date Here"/>
          <p:cNvSpPr txBox="1"/>
          <p:nvPr/>
        </p:nvSpPr>
        <p:spPr>
          <a:xfrm>
            <a:off x="10728343" y="9055100"/>
            <a:ext cx="1477926" cy="2989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1400" b="0">
                <a:latin typeface="Arial"/>
                <a:ea typeface="Arial"/>
                <a:cs typeface="Arial"/>
                <a:sym typeface="Arial"/>
              </a:defRPr>
            </a:lvl1pPr>
          </a:lstStyle>
          <a:p>
            <a:r>
              <a:t>Project Title Here</a:t>
            </a:r>
          </a:p>
        </p:txBody>
      </p:sp>
      <p:sp>
        <p:nvSpPr>
          <p:cNvPr id="61" name="Slide Number"/>
          <p:cNvSpPr txBox="1">
            <a:spLocks noGrp="1"/>
          </p:cNvSpPr>
          <p:nvPr>
            <p:ph type="sldNum" sz="quarter" idx="2"/>
          </p:nvPr>
        </p:nvSpPr>
        <p:spPr>
          <a:xfrm>
            <a:off x="6328302" y="9296400"/>
            <a:ext cx="340259" cy="324306"/>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68" name="Title Text"/>
          <p:cNvSpPr txBox="1">
            <a:spLocks noGrp="1"/>
          </p:cNvSpPr>
          <p:nvPr>
            <p:ph type="title"/>
          </p:nvPr>
        </p:nvSpPr>
        <p:spPr>
          <a:xfrm>
            <a:off x="975358" y="3029936"/>
            <a:ext cx="11054083" cy="2090704"/>
          </a:xfrm>
          <a:prstGeom prst="rect">
            <a:avLst/>
          </a:prstGeom>
        </p:spPr>
        <p:txBody>
          <a:bodyPr/>
          <a:lstStyle/>
          <a:p>
            <a:r>
              <a:t>Title Text</a:t>
            </a:r>
          </a:p>
        </p:txBody>
      </p:sp>
      <p:sp>
        <p:nvSpPr>
          <p:cNvPr id="69" name="Body Level One…"/>
          <p:cNvSpPr txBox="1">
            <a:spLocks noGrp="1"/>
          </p:cNvSpPr>
          <p:nvPr>
            <p:ph type="body" sz="quarter" idx="1"/>
          </p:nvPr>
        </p:nvSpPr>
        <p:spPr>
          <a:xfrm>
            <a:off x="1950720" y="5527040"/>
            <a:ext cx="9103360" cy="2492588"/>
          </a:xfrm>
          <a:prstGeom prst="rect">
            <a:avLst/>
          </a:prstGeom>
        </p:spPr>
        <p:txBody>
          <a:bodyPr/>
          <a:lstStyle>
            <a:lvl1pPr marL="0" indent="0" algn="ctr">
              <a:buSzTx/>
              <a:buNone/>
            </a:lvl1pPr>
            <a:lvl2pPr marL="0" indent="0" algn="ctr">
              <a:buSzTx/>
              <a:buNone/>
            </a:lvl2pPr>
            <a:lvl3pPr marL="0" indent="0" algn="ctr">
              <a:buSzTx/>
              <a:buNone/>
            </a:lvl3pPr>
            <a:lvl4pPr marL="0" indent="0" algn="ctr">
              <a:buSzTx/>
              <a:buNone/>
            </a:lvl4pPr>
            <a:lvl5pPr marL="0" indent="0" algn="ctr">
              <a:buSzTx/>
              <a:buNone/>
            </a:lvl5pPr>
          </a:lstStyle>
          <a:p>
            <a:r>
              <a:t>Body Level One</a:t>
            </a:r>
          </a:p>
          <a:p>
            <a:pPr lvl="1"/>
            <a:r>
              <a:t>Body Level Two</a:t>
            </a:r>
          </a:p>
          <a:p>
            <a:pPr lvl="2"/>
            <a:r>
              <a:t>Body Level Three</a:t>
            </a:r>
          </a:p>
          <a:p>
            <a:pPr lvl="3"/>
            <a:r>
              <a:t>Body Level Four</a:t>
            </a:r>
          </a:p>
          <a:p>
            <a:pPr lvl="4"/>
            <a:r>
              <a:t>Body Level Five</a:t>
            </a:r>
          </a:p>
        </p:txBody>
      </p:sp>
      <p:sp>
        <p:nvSpPr>
          <p:cNvPr id="71" name="Slide Number"/>
          <p:cNvSpPr txBox="1">
            <a:spLocks noGrp="1"/>
          </p:cNvSpPr>
          <p:nvPr>
            <p:ph type="sldNum" sz="quarter" idx="2"/>
          </p:nvPr>
        </p:nvSpPr>
        <p:spPr>
          <a:xfrm>
            <a:off x="6328302" y="9296400"/>
            <a:ext cx="340259" cy="324306"/>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ED2FEE-2B72-4137-9233-76683922D98D}"/>
              </a:ext>
            </a:extLst>
          </p:cNvPr>
          <p:cNvSpPr>
            <a:spLocks noGrp="1"/>
          </p:cNvSpPr>
          <p:nvPr>
            <p:ph type="ctrTitle"/>
          </p:nvPr>
        </p:nvSpPr>
        <p:spPr>
          <a:xfrm>
            <a:off x="1625600" y="1597025"/>
            <a:ext cx="9753600" cy="3395663"/>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7F2BE15C-2369-49D5-A7B1-A53169553E0C}"/>
              </a:ext>
            </a:extLst>
          </p:cNvPr>
          <p:cNvSpPr>
            <a:spLocks noGrp="1"/>
          </p:cNvSpPr>
          <p:nvPr>
            <p:ph type="subTitle" idx="1"/>
          </p:nvPr>
        </p:nvSpPr>
        <p:spPr>
          <a:xfrm>
            <a:off x="1625600" y="5122863"/>
            <a:ext cx="9753600" cy="23542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6F26A046-4C4C-467D-AC41-0EB7D2D2552C}"/>
              </a:ext>
            </a:extLst>
          </p:cNvPr>
          <p:cNvSpPr>
            <a:spLocks noGrp="1"/>
          </p:cNvSpPr>
          <p:nvPr>
            <p:ph type="dt" sz="half" idx="10"/>
          </p:nvPr>
        </p:nvSpPr>
        <p:spPr/>
        <p:txBody>
          <a:bodyPr/>
          <a:lstStyle/>
          <a:p>
            <a:fld id="{7F931E2F-1AF3-4D32-A90D-BEA03E5C7B8F}" type="datetimeFigureOut">
              <a:rPr lang="en-GB" smtClean="0"/>
              <a:t>17/10/2021</a:t>
            </a:fld>
            <a:endParaRPr lang="en-GB"/>
          </a:p>
        </p:txBody>
      </p:sp>
      <p:sp>
        <p:nvSpPr>
          <p:cNvPr id="5" name="Footer Placeholder 4">
            <a:extLst>
              <a:ext uri="{FF2B5EF4-FFF2-40B4-BE49-F238E27FC236}">
                <a16:creationId xmlns:a16="http://schemas.microsoft.com/office/drawing/2014/main" xmlns="" id="{7E26319F-8D8E-463A-A145-D175D4C00A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5146F57-7C1E-453E-A7E5-D3BD00E8E7D4}"/>
              </a:ext>
            </a:extLst>
          </p:cNvPr>
          <p:cNvSpPr>
            <a:spLocks noGrp="1"/>
          </p:cNvSpPr>
          <p:nvPr>
            <p:ph type="sldNum" sz="quarter" idx="12"/>
          </p:nvPr>
        </p:nvSpPr>
        <p:spPr/>
        <p:txBody>
          <a:bodyPr/>
          <a:lstStyle/>
          <a:p>
            <a:fld id="{AB55505C-6F17-419C-B994-F9286C0C73E6}" type="slidenum">
              <a:rPr lang="en-GB" smtClean="0"/>
              <a:t>‹#›</a:t>
            </a:fld>
            <a:endParaRPr lang="en-GB"/>
          </a:p>
        </p:txBody>
      </p:sp>
    </p:spTree>
    <p:extLst>
      <p:ext uri="{BB962C8B-B14F-4D97-AF65-F5344CB8AC3E}">
        <p14:creationId xmlns:p14="http://schemas.microsoft.com/office/powerpoint/2010/main" val="2004735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8131EB-A6B8-4488-8A8E-7DEF9C67BF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EF66D867-7DFB-4224-9B3A-5E94393E6C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4017B3E-4581-4337-8434-37272C6088DA}"/>
              </a:ext>
            </a:extLst>
          </p:cNvPr>
          <p:cNvSpPr>
            <a:spLocks noGrp="1"/>
          </p:cNvSpPr>
          <p:nvPr>
            <p:ph type="dt" sz="half" idx="10"/>
          </p:nvPr>
        </p:nvSpPr>
        <p:spPr/>
        <p:txBody>
          <a:bodyPr/>
          <a:lstStyle/>
          <a:p>
            <a:fld id="{7F931E2F-1AF3-4D32-A90D-BEA03E5C7B8F}" type="datetimeFigureOut">
              <a:rPr lang="en-GB" smtClean="0"/>
              <a:t>17/10/2021</a:t>
            </a:fld>
            <a:endParaRPr lang="en-GB"/>
          </a:p>
        </p:txBody>
      </p:sp>
      <p:sp>
        <p:nvSpPr>
          <p:cNvPr id="5" name="Footer Placeholder 4">
            <a:extLst>
              <a:ext uri="{FF2B5EF4-FFF2-40B4-BE49-F238E27FC236}">
                <a16:creationId xmlns:a16="http://schemas.microsoft.com/office/drawing/2014/main" xmlns="" id="{2904E692-9327-4B4E-9012-43A613D0CD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30BB15A-5432-4BA9-8298-98525324D570}"/>
              </a:ext>
            </a:extLst>
          </p:cNvPr>
          <p:cNvSpPr>
            <a:spLocks noGrp="1"/>
          </p:cNvSpPr>
          <p:nvPr>
            <p:ph type="sldNum" sz="quarter" idx="12"/>
          </p:nvPr>
        </p:nvSpPr>
        <p:spPr/>
        <p:txBody>
          <a:bodyPr/>
          <a:lstStyle/>
          <a:p>
            <a:fld id="{AB55505C-6F17-419C-B994-F9286C0C73E6}" type="slidenum">
              <a:rPr lang="en-GB" smtClean="0"/>
              <a:t>‹#›</a:t>
            </a:fld>
            <a:endParaRPr lang="en-GB"/>
          </a:p>
        </p:txBody>
      </p:sp>
    </p:spTree>
    <p:extLst>
      <p:ext uri="{BB962C8B-B14F-4D97-AF65-F5344CB8AC3E}">
        <p14:creationId xmlns:p14="http://schemas.microsoft.com/office/powerpoint/2010/main" val="1913869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46C494-BFF0-4A54-82F8-24F5FB4DDB65}"/>
              </a:ext>
            </a:extLst>
          </p:cNvPr>
          <p:cNvSpPr>
            <a:spLocks noGrp="1"/>
          </p:cNvSpPr>
          <p:nvPr>
            <p:ph type="title"/>
          </p:nvPr>
        </p:nvSpPr>
        <p:spPr>
          <a:xfrm>
            <a:off x="887413" y="2432050"/>
            <a:ext cx="11217275" cy="4056063"/>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19E9D5F-A00E-4A1A-949D-F845428E8A4C}"/>
              </a:ext>
            </a:extLst>
          </p:cNvPr>
          <p:cNvSpPr>
            <a:spLocks noGrp="1"/>
          </p:cNvSpPr>
          <p:nvPr>
            <p:ph type="body" idx="1"/>
          </p:nvPr>
        </p:nvSpPr>
        <p:spPr>
          <a:xfrm>
            <a:off x="887413" y="6527800"/>
            <a:ext cx="11217275" cy="213360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4C87757-B2B8-487F-B587-94702270532B}"/>
              </a:ext>
            </a:extLst>
          </p:cNvPr>
          <p:cNvSpPr>
            <a:spLocks noGrp="1"/>
          </p:cNvSpPr>
          <p:nvPr>
            <p:ph type="dt" sz="half" idx="10"/>
          </p:nvPr>
        </p:nvSpPr>
        <p:spPr/>
        <p:txBody>
          <a:bodyPr/>
          <a:lstStyle/>
          <a:p>
            <a:fld id="{7F931E2F-1AF3-4D32-A90D-BEA03E5C7B8F}" type="datetimeFigureOut">
              <a:rPr lang="en-GB" smtClean="0"/>
              <a:t>17/10/2021</a:t>
            </a:fld>
            <a:endParaRPr lang="en-GB"/>
          </a:p>
        </p:txBody>
      </p:sp>
      <p:sp>
        <p:nvSpPr>
          <p:cNvPr id="5" name="Footer Placeholder 4">
            <a:extLst>
              <a:ext uri="{FF2B5EF4-FFF2-40B4-BE49-F238E27FC236}">
                <a16:creationId xmlns:a16="http://schemas.microsoft.com/office/drawing/2014/main" xmlns="" id="{B95EECC5-8B16-4E84-8D08-025962DAD6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0D9D7BC-DE38-4E16-BE36-14F868CADF88}"/>
              </a:ext>
            </a:extLst>
          </p:cNvPr>
          <p:cNvSpPr>
            <a:spLocks noGrp="1"/>
          </p:cNvSpPr>
          <p:nvPr>
            <p:ph type="sldNum" sz="quarter" idx="12"/>
          </p:nvPr>
        </p:nvSpPr>
        <p:spPr/>
        <p:txBody>
          <a:bodyPr/>
          <a:lstStyle/>
          <a:p>
            <a:fld id="{AB55505C-6F17-419C-B994-F9286C0C73E6}" type="slidenum">
              <a:rPr lang="en-GB" smtClean="0"/>
              <a:t>‹#›</a:t>
            </a:fld>
            <a:endParaRPr lang="en-GB"/>
          </a:p>
        </p:txBody>
      </p:sp>
    </p:spTree>
    <p:extLst>
      <p:ext uri="{BB962C8B-B14F-4D97-AF65-F5344CB8AC3E}">
        <p14:creationId xmlns:p14="http://schemas.microsoft.com/office/powerpoint/2010/main" val="1927148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CB8953-8F3F-4152-9D50-C5894E035CB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A470540-9094-490E-8507-C784CAEEDF8F}"/>
              </a:ext>
            </a:extLst>
          </p:cNvPr>
          <p:cNvSpPr>
            <a:spLocks noGrp="1"/>
          </p:cNvSpPr>
          <p:nvPr>
            <p:ph sz="half" idx="1"/>
          </p:nvPr>
        </p:nvSpPr>
        <p:spPr>
          <a:xfrm>
            <a:off x="893763" y="2597150"/>
            <a:ext cx="5532437" cy="6188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F52025FF-D9B9-4E44-932E-389752EED2C5}"/>
              </a:ext>
            </a:extLst>
          </p:cNvPr>
          <p:cNvSpPr>
            <a:spLocks noGrp="1"/>
          </p:cNvSpPr>
          <p:nvPr>
            <p:ph sz="half" idx="2"/>
          </p:nvPr>
        </p:nvSpPr>
        <p:spPr>
          <a:xfrm>
            <a:off x="6578600" y="2597150"/>
            <a:ext cx="5532438" cy="6188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253A30CF-A35A-464A-98D2-2B167A9D273F}"/>
              </a:ext>
            </a:extLst>
          </p:cNvPr>
          <p:cNvSpPr>
            <a:spLocks noGrp="1"/>
          </p:cNvSpPr>
          <p:nvPr>
            <p:ph type="dt" sz="half" idx="10"/>
          </p:nvPr>
        </p:nvSpPr>
        <p:spPr/>
        <p:txBody>
          <a:bodyPr/>
          <a:lstStyle/>
          <a:p>
            <a:fld id="{7F931E2F-1AF3-4D32-A90D-BEA03E5C7B8F}" type="datetimeFigureOut">
              <a:rPr lang="en-GB" smtClean="0"/>
              <a:t>17/10/2021</a:t>
            </a:fld>
            <a:endParaRPr lang="en-GB"/>
          </a:p>
        </p:txBody>
      </p:sp>
      <p:sp>
        <p:nvSpPr>
          <p:cNvPr id="6" name="Footer Placeholder 5">
            <a:extLst>
              <a:ext uri="{FF2B5EF4-FFF2-40B4-BE49-F238E27FC236}">
                <a16:creationId xmlns:a16="http://schemas.microsoft.com/office/drawing/2014/main" xmlns="" id="{1B301E6D-19C8-4125-9630-6D2B0FDB58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65DADBED-BCAC-425B-A8E3-043758DB66EA}"/>
              </a:ext>
            </a:extLst>
          </p:cNvPr>
          <p:cNvSpPr>
            <a:spLocks noGrp="1"/>
          </p:cNvSpPr>
          <p:nvPr>
            <p:ph type="sldNum" sz="quarter" idx="12"/>
          </p:nvPr>
        </p:nvSpPr>
        <p:spPr/>
        <p:txBody>
          <a:bodyPr/>
          <a:lstStyle/>
          <a:p>
            <a:fld id="{AB55505C-6F17-419C-B994-F9286C0C73E6}" type="slidenum">
              <a:rPr lang="en-GB" smtClean="0"/>
              <a:t>‹#›</a:t>
            </a:fld>
            <a:endParaRPr lang="en-GB"/>
          </a:p>
        </p:txBody>
      </p:sp>
    </p:spTree>
    <p:extLst>
      <p:ext uri="{BB962C8B-B14F-4D97-AF65-F5344CB8AC3E}">
        <p14:creationId xmlns:p14="http://schemas.microsoft.com/office/powerpoint/2010/main" val="2277128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D8078F-FA2D-484A-85F0-5B21B1A629DD}"/>
              </a:ext>
            </a:extLst>
          </p:cNvPr>
          <p:cNvSpPr>
            <a:spLocks noGrp="1"/>
          </p:cNvSpPr>
          <p:nvPr>
            <p:ph type="title"/>
          </p:nvPr>
        </p:nvSpPr>
        <p:spPr>
          <a:xfrm>
            <a:off x="895350" y="519113"/>
            <a:ext cx="11217275" cy="188595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7C9FC122-C9EB-469C-B38E-D0A761D31787}"/>
              </a:ext>
            </a:extLst>
          </p:cNvPr>
          <p:cNvSpPr>
            <a:spLocks noGrp="1"/>
          </p:cNvSpPr>
          <p:nvPr>
            <p:ph type="body" idx="1"/>
          </p:nvPr>
        </p:nvSpPr>
        <p:spPr>
          <a:xfrm>
            <a:off x="895350" y="2390775"/>
            <a:ext cx="5502275" cy="1171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B17E019-24BF-4A85-B1F7-CC3D34D57A55}"/>
              </a:ext>
            </a:extLst>
          </p:cNvPr>
          <p:cNvSpPr>
            <a:spLocks noGrp="1"/>
          </p:cNvSpPr>
          <p:nvPr>
            <p:ph sz="half" idx="2"/>
          </p:nvPr>
        </p:nvSpPr>
        <p:spPr>
          <a:xfrm>
            <a:off x="895350" y="3562350"/>
            <a:ext cx="5502275" cy="5240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AE5A60CC-AA56-415A-ABD3-B36BFA68103A}"/>
              </a:ext>
            </a:extLst>
          </p:cNvPr>
          <p:cNvSpPr>
            <a:spLocks noGrp="1"/>
          </p:cNvSpPr>
          <p:nvPr>
            <p:ph type="body" sz="quarter" idx="3"/>
          </p:nvPr>
        </p:nvSpPr>
        <p:spPr>
          <a:xfrm>
            <a:off x="6583363" y="2390775"/>
            <a:ext cx="5529262" cy="1171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DCEF662-D7E3-4B72-8F18-F3660854A4C0}"/>
              </a:ext>
            </a:extLst>
          </p:cNvPr>
          <p:cNvSpPr>
            <a:spLocks noGrp="1"/>
          </p:cNvSpPr>
          <p:nvPr>
            <p:ph sz="quarter" idx="4"/>
          </p:nvPr>
        </p:nvSpPr>
        <p:spPr>
          <a:xfrm>
            <a:off x="6583363" y="3562350"/>
            <a:ext cx="5529262" cy="5240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7C771BCB-A06F-4F2E-A410-64D491060DF3}"/>
              </a:ext>
            </a:extLst>
          </p:cNvPr>
          <p:cNvSpPr>
            <a:spLocks noGrp="1"/>
          </p:cNvSpPr>
          <p:nvPr>
            <p:ph type="dt" sz="half" idx="10"/>
          </p:nvPr>
        </p:nvSpPr>
        <p:spPr/>
        <p:txBody>
          <a:bodyPr/>
          <a:lstStyle/>
          <a:p>
            <a:fld id="{7F931E2F-1AF3-4D32-A90D-BEA03E5C7B8F}" type="datetimeFigureOut">
              <a:rPr lang="en-GB" smtClean="0"/>
              <a:t>17/10/2021</a:t>
            </a:fld>
            <a:endParaRPr lang="en-GB"/>
          </a:p>
        </p:txBody>
      </p:sp>
      <p:sp>
        <p:nvSpPr>
          <p:cNvPr id="8" name="Footer Placeholder 7">
            <a:extLst>
              <a:ext uri="{FF2B5EF4-FFF2-40B4-BE49-F238E27FC236}">
                <a16:creationId xmlns:a16="http://schemas.microsoft.com/office/drawing/2014/main" xmlns="" id="{0AA49D81-8FBC-4B38-B0B9-662B86DD8B9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6C203F68-314D-4478-9952-6BA02A09A7A4}"/>
              </a:ext>
            </a:extLst>
          </p:cNvPr>
          <p:cNvSpPr>
            <a:spLocks noGrp="1"/>
          </p:cNvSpPr>
          <p:nvPr>
            <p:ph type="sldNum" sz="quarter" idx="12"/>
          </p:nvPr>
        </p:nvSpPr>
        <p:spPr/>
        <p:txBody>
          <a:bodyPr/>
          <a:lstStyle/>
          <a:p>
            <a:fld id="{AB55505C-6F17-419C-B994-F9286C0C73E6}" type="slidenum">
              <a:rPr lang="en-GB" smtClean="0"/>
              <a:t>‹#›</a:t>
            </a:fld>
            <a:endParaRPr lang="en-GB"/>
          </a:p>
        </p:txBody>
      </p:sp>
    </p:spTree>
    <p:extLst>
      <p:ext uri="{BB962C8B-B14F-4D97-AF65-F5344CB8AC3E}">
        <p14:creationId xmlns:p14="http://schemas.microsoft.com/office/powerpoint/2010/main" val="501056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Date Here"/>
          <p:cNvSpPr txBox="1"/>
          <p:nvPr/>
        </p:nvSpPr>
        <p:spPr>
          <a:xfrm>
            <a:off x="9102426" y="9055100"/>
            <a:ext cx="1046761" cy="3180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1400" b="0">
                <a:latin typeface="Arial"/>
                <a:ea typeface="Arial"/>
                <a:cs typeface="Arial"/>
                <a:sym typeface="Arial"/>
              </a:defRPr>
            </a:lvl1pPr>
          </a:lstStyle>
          <a:p>
            <a:r>
              <a:rPr lang="en-GB" dirty="0"/>
              <a:t>March 2021</a:t>
            </a:r>
            <a:endParaRPr dirty="0"/>
          </a:p>
        </p:txBody>
      </p:sp>
      <p:sp>
        <p:nvSpPr>
          <p:cNvPr id="3" name="Line"/>
          <p:cNvSpPr/>
          <p:nvPr/>
        </p:nvSpPr>
        <p:spPr>
          <a:xfrm>
            <a:off x="804861" y="8645525"/>
            <a:ext cx="11393490" cy="0"/>
          </a:xfrm>
          <a:prstGeom prst="line">
            <a:avLst/>
          </a:prstGeom>
          <a:ln w="25400">
            <a:solidFill>
              <a:srgbClr val="9C9A00"/>
            </a:solidFill>
          </a:ln>
        </p:spPr>
        <p:txBody>
          <a:bodyPr lIns="45718" tIns="45718" rIns="45718" bIns="45718"/>
          <a:lstStyle/>
          <a:p>
            <a:pPr>
              <a:defRPr sz="3700" b="0"/>
            </a:pPr>
            <a:endParaRPr/>
          </a:p>
        </p:txBody>
      </p:sp>
      <p:pic>
        <p:nvPicPr>
          <p:cNvPr id="4" name="Disclosure &amp; Barring Service_2592_AW (RGB).png" descr="Disclosure &amp; Barring Service_2592_AW (RGB).png"/>
          <p:cNvPicPr>
            <a:picLocks noChangeAspect="1"/>
          </p:cNvPicPr>
          <p:nvPr/>
        </p:nvPicPr>
        <p:blipFill>
          <a:blip r:embed="rId6"/>
          <a:stretch>
            <a:fillRect/>
          </a:stretch>
        </p:blipFill>
        <p:spPr>
          <a:xfrm>
            <a:off x="803275" y="8880368"/>
            <a:ext cx="723900" cy="389151"/>
          </a:xfrm>
          <a:prstGeom prst="rect">
            <a:avLst/>
          </a:prstGeom>
          <a:ln w="12700">
            <a:miter lim="400000"/>
          </a:ln>
        </p:spPr>
      </p:pic>
      <p:sp>
        <p:nvSpPr>
          <p:cNvPr id="5" name="Making Recruitment Safer"/>
          <p:cNvSpPr txBox="1"/>
          <p:nvPr/>
        </p:nvSpPr>
        <p:spPr>
          <a:xfrm>
            <a:off x="1821166" y="9055100"/>
            <a:ext cx="2169680" cy="2989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1400" b="0" i="1">
                <a:latin typeface="Arial"/>
                <a:ea typeface="Arial"/>
                <a:cs typeface="Arial"/>
                <a:sym typeface="Arial"/>
              </a:defRPr>
            </a:lvl1pPr>
          </a:lstStyle>
          <a:p>
            <a:r>
              <a:t>Making Recruitment Safer</a:t>
            </a:r>
          </a:p>
        </p:txBody>
      </p:sp>
      <p:sp>
        <p:nvSpPr>
          <p:cNvPr id="8"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9"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10"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15AD212-2051-478C-A65E-E5E96D81B418}"/>
              </a:ext>
            </a:extLst>
          </p:cNvPr>
          <p:cNvSpPr>
            <a:spLocks noGrp="1"/>
          </p:cNvSpPr>
          <p:nvPr>
            <p:ph type="title"/>
          </p:nvPr>
        </p:nvSpPr>
        <p:spPr>
          <a:xfrm>
            <a:off x="893763" y="519113"/>
            <a:ext cx="11217275" cy="188595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2D500348-10FA-46AD-9DDC-2B33528D5DCD}"/>
              </a:ext>
            </a:extLst>
          </p:cNvPr>
          <p:cNvSpPr>
            <a:spLocks noGrp="1"/>
          </p:cNvSpPr>
          <p:nvPr>
            <p:ph type="body" idx="1"/>
          </p:nvPr>
        </p:nvSpPr>
        <p:spPr>
          <a:xfrm>
            <a:off x="893763" y="2597150"/>
            <a:ext cx="11217275" cy="61880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96FCEBF-2562-45CA-952C-CB570126C4D2}"/>
              </a:ext>
            </a:extLst>
          </p:cNvPr>
          <p:cNvSpPr>
            <a:spLocks noGrp="1"/>
          </p:cNvSpPr>
          <p:nvPr>
            <p:ph type="dt" sz="half" idx="2"/>
          </p:nvPr>
        </p:nvSpPr>
        <p:spPr>
          <a:xfrm>
            <a:off x="893763" y="9040813"/>
            <a:ext cx="2925762" cy="519112"/>
          </a:xfrm>
          <a:prstGeom prst="rect">
            <a:avLst/>
          </a:prstGeom>
        </p:spPr>
        <p:txBody>
          <a:bodyPr vert="horz" lIns="91440" tIns="45720" rIns="91440" bIns="45720" rtlCol="0" anchor="ctr"/>
          <a:lstStyle>
            <a:lvl1pPr algn="l">
              <a:defRPr sz="1200">
                <a:solidFill>
                  <a:schemeClr val="tx1">
                    <a:tint val="75000"/>
                  </a:schemeClr>
                </a:solidFill>
              </a:defRPr>
            </a:lvl1pPr>
          </a:lstStyle>
          <a:p>
            <a:fld id="{7F931E2F-1AF3-4D32-A90D-BEA03E5C7B8F}" type="datetimeFigureOut">
              <a:rPr lang="en-GB" smtClean="0"/>
              <a:t>17/10/2021</a:t>
            </a:fld>
            <a:endParaRPr lang="en-GB"/>
          </a:p>
        </p:txBody>
      </p:sp>
      <p:sp>
        <p:nvSpPr>
          <p:cNvPr id="5" name="Footer Placeholder 4">
            <a:extLst>
              <a:ext uri="{FF2B5EF4-FFF2-40B4-BE49-F238E27FC236}">
                <a16:creationId xmlns:a16="http://schemas.microsoft.com/office/drawing/2014/main" xmlns="" id="{621B1737-FD4A-47CB-9FC9-D4DE1107D7B9}"/>
              </a:ext>
            </a:extLst>
          </p:cNvPr>
          <p:cNvSpPr>
            <a:spLocks noGrp="1"/>
          </p:cNvSpPr>
          <p:nvPr>
            <p:ph type="ftr" sz="quarter" idx="3"/>
          </p:nvPr>
        </p:nvSpPr>
        <p:spPr>
          <a:xfrm>
            <a:off x="4308475" y="9040813"/>
            <a:ext cx="4387850" cy="5191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FC7F09C8-FDB5-417F-A305-6D13896A9275}"/>
              </a:ext>
            </a:extLst>
          </p:cNvPr>
          <p:cNvSpPr>
            <a:spLocks noGrp="1"/>
          </p:cNvSpPr>
          <p:nvPr>
            <p:ph type="sldNum" sz="quarter" idx="4"/>
          </p:nvPr>
        </p:nvSpPr>
        <p:spPr>
          <a:xfrm>
            <a:off x="9185275" y="9040813"/>
            <a:ext cx="2925763" cy="519112"/>
          </a:xfrm>
          <a:prstGeom prst="rect">
            <a:avLst/>
          </a:prstGeom>
        </p:spPr>
        <p:txBody>
          <a:bodyPr vert="horz" lIns="91440" tIns="45720" rIns="91440" bIns="45720" rtlCol="0" anchor="ctr"/>
          <a:lstStyle>
            <a:lvl1pPr algn="r">
              <a:defRPr sz="1200">
                <a:solidFill>
                  <a:schemeClr val="tx1">
                    <a:tint val="75000"/>
                  </a:schemeClr>
                </a:solidFill>
              </a:defRPr>
            </a:lvl1pPr>
          </a:lstStyle>
          <a:p>
            <a:fld id="{AB55505C-6F17-419C-B994-F9286C0C73E6}" type="slidenum">
              <a:rPr lang="en-GB" smtClean="0"/>
              <a:t>‹#›</a:t>
            </a:fld>
            <a:endParaRPr lang="en-GB"/>
          </a:p>
        </p:txBody>
      </p:sp>
    </p:spTree>
    <p:extLst>
      <p:ext uri="{BB962C8B-B14F-4D97-AF65-F5344CB8AC3E}">
        <p14:creationId xmlns:p14="http://schemas.microsoft.com/office/powerpoint/2010/main" val="2564101708"/>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9DE4E7F-927E-465B-A549-1D452D029D45}"/>
              </a:ext>
            </a:extLst>
          </p:cNvPr>
          <p:cNvSpPr>
            <a:spLocks noGrp="1"/>
          </p:cNvSpPr>
          <p:nvPr>
            <p:ph type="title"/>
          </p:nvPr>
        </p:nvSpPr>
        <p:spPr>
          <a:xfrm>
            <a:off x="894080" y="519295"/>
            <a:ext cx="11216640" cy="1885245"/>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2F4A73AD-79D5-4F95-A799-120FB8E5CACD}"/>
              </a:ext>
            </a:extLst>
          </p:cNvPr>
          <p:cNvSpPr>
            <a:spLocks noGrp="1"/>
          </p:cNvSpPr>
          <p:nvPr>
            <p:ph type="body" idx="1"/>
          </p:nvPr>
        </p:nvSpPr>
        <p:spPr>
          <a:xfrm>
            <a:off x="894080" y="2596444"/>
            <a:ext cx="11216640" cy="618857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44297D3-A199-4E86-9BFC-D5DE4907B1D9}"/>
              </a:ext>
            </a:extLst>
          </p:cNvPr>
          <p:cNvSpPr>
            <a:spLocks noGrp="1"/>
          </p:cNvSpPr>
          <p:nvPr>
            <p:ph type="dt" sz="half" idx="2"/>
          </p:nvPr>
        </p:nvSpPr>
        <p:spPr>
          <a:xfrm>
            <a:off x="894080" y="9040151"/>
            <a:ext cx="2926080" cy="519289"/>
          </a:xfrm>
          <a:prstGeom prst="rect">
            <a:avLst/>
          </a:prstGeom>
        </p:spPr>
        <p:txBody>
          <a:bodyPr vert="horz" lIns="91440" tIns="45720" rIns="91440" bIns="45720" rtlCol="0" anchor="ctr"/>
          <a:lstStyle>
            <a:lvl1pPr algn="l">
              <a:defRPr sz="1280">
                <a:solidFill>
                  <a:schemeClr val="tx1">
                    <a:tint val="75000"/>
                  </a:schemeClr>
                </a:solidFill>
              </a:defRPr>
            </a:lvl1pPr>
          </a:lstStyle>
          <a:p>
            <a:fld id="{48D3A549-4689-47F2-82E4-19753FFF5283}" type="datetime1">
              <a:rPr lang="en-GB" smtClean="0"/>
              <a:t>17/10/2021</a:t>
            </a:fld>
            <a:endParaRPr lang="en-GB"/>
          </a:p>
        </p:txBody>
      </p:sp>
      <p:sp>
        <p:nvSpPr>
          <p:cNvPr id="5" name="Footer Placeholder 4">
            <a:extLst>
              <a:ext uri="{FF2B5EF4-FFF2-40B4-BE49-F238E27FC236}">
                <a16:creationId xmlns:a16="http://schemas.microsoft.com/office/drawing/2014/main" xmlns="" id="{E58F91F4-F1FB-4CCC-AF4D-05146D94600C}"/>
              </a:ext>
            </a:extLst>
          </p:cNvPr>
          <p:cNvSpPr>
            <a:spLocks noGrp="1"/>
          </p:cNvSpPr>
          <p:nvPr>
            <p:ph type="ftr" sz="quarter" idx="3"/>
          </p:nvPr>
        </p:nvSpPr>
        <p:spPr>
          <a:xfrm>
            <a:off x="4307840" y="9040151"/>
            <a:ext cx="4389120" cy="519289"/>
          </a:xfrm>
          <a:prstGeom prst="rect">
            <a:avLst/>
          </a:prstGeom>
        </p:spPr>
        <p:txBody>
          <a:bodyPr vert="horz" lIns="91440" tIns="45720" rIns="91440" bIns="45720" rtlCol="0" anchor="ctr"/>
          <a:lstStyle>
            <a:lvl1pPr algn="ctr">
              <a:defRPr sz="128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28053BF4-3C8B-4522-9865-102F45DB1C14}"/>
              </a:ext>
            </a:extLst>
          </p:cNvPr>
          <p:cNvSpPr>
            <a:spLocks noGrp="1"/>
          </p:cNvSpPr>
          <p:nvPr>
            <p:ph type="sldNum" sz="quarter" idx="4"/>
          </p:nvPr>
        </p:nvSpPr>
        <p:spPr>
          <a:xfrm>
            <a:off x="9184640" y="9040151"/>
            <a:ext cx="2926080" cy="519289"/>
          </a:xfrm>
          <a:prstGeom prst="rect">
            <a:avLst/>
          </a:prstGeom>
        </p:spPr>
        <p:txBody>
          <a:bodyPr vert="horz" lIns="91440" tIns="45720" rIns="91440" bIns="45720" rtlCol="0" anchor="ctr"/>
          <a:lstStyle>
            <a:lvl1pPr algn="r">
              <a:defRPr sz="1280">
                <a:solidFill>
                  <a:schemeClr val="tx1">
                    <a:tint val="75000"/>
                  </a:schemeClr>
                </a:solidFill>
              </a:defRPr>
            </a:lvl1pPr>
          </a:lstStyle>
          <a:p>
            <a:fld id="{0C288060-685E-4AC8-B764-C3461FC5BC67}" type="slidenum">
              <a:rPr lang="en-GB" smtClean="0"/>
              <a:t>‹#›</a:t>
            </a:fld>
            <a:endParaRPr lang="en-GB"/>
          </a:p>
        </p:txBody>
      </p:sp>
    </p:spTree>
    <p:extLst>
      <p:ext uri="{BB962C8B-B14F-4D97-AF65-F5344CB8AC3E}">
        <p14:creationId xmlns:p14="http://schemas.microsoft.com/office/powerpoint/2010/main" val="106170184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defTabSz="975366" rtl="0" eaLnBrk="1" latinLnBrk="0" hangingPunct="1">
        <a:lnSpc>
          <a:spcPct val="90000"/>
        </a:lnSpc>
        <a:spcBef>
          <a:spcPct val="0"/>
        </a:spcBef>
        <a:buNone/>
        <a:defRPr sz="4693" kern="1200">
          <a:solidFill>
            <a:schemeClr val="tx1"/>
          </a:solidFill>
          <a:latin typeface="+mj-lt"/>
          <a:ea typeface="+mj-ea"/>
          <a:cs typeface="+mj-cs"/>
        </a:defRPr>
      </a:lvl1pPr>
    </p:titleStyle>
    <p:bodyStyle>
      <a:lvl1pPr marL="243841" indent="-243841" algn="l" defTabSz="975366"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25" indent="-243841" algn="l" defTabSz="975366"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07" indent="-243841" algn="l" defTabSz="975366"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891" indent="-243841" algn="l" defTabSz="975366"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574" indent="-243841" algn="l" defTabSz="975366"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257" indent="-243841" algn="l" defTabSz="975366"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69940" indent="-243841" algn="l" defTabSz="975366"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623" indent="-243841" algn="l" defTabSz="975366"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306" indent="-243841" algn="l" defTabSz="975366"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p:bodyStyle>
    <p:otherStyle>
      <a:defPPr>
        <a:defRPr lang="en-US"/>
      </a:defPPr>
      <a:lvl1pPr marL="0" algn="l" defTabSz="975366" rtl="0" eaLnBrk="1" latinLnBrk="0" hangingPunct="1">
        <a:defRPr sz="1920" kern="1200">
          <a:solidFill>
            <a:schemeClr val="tx1"/>
          </a:solidFill>
          <a:latin typeface="+mn-lt"/>
          <a:ea typeface="+mn-ea"/>
          <a:cs typeface="+mn-cs"/>
        </a:defRPr>
      </a:lvl1pPr>
      <a:lvl2pPr marL="487684" algn="l" defTabSz="975366" rtl="0" eaLnBrk="1" latinLnBrk="0" hangingPunct="1">
        <a:defRPr sz="1920" kern="1200">
          <a:solidFill>
            <a:schemeClr val="tx1"/>
          </a:solidFill>
          <a:latin typeface="+mn-lt"/>
          <a:ea typeface="+mn-ea"/>
          <a:cs typeface="+mn-cs"/>
        </a:defRPr>
      </a:lvl2pPr>
      <a:lvl3pPr marL="975366" algn="l" defTabSz="975366" rtl="0" eaLnBrk="1" latinLnBrk="0" hangingPunct="1">
        <a:defRPr sz="1920" kern="1200">
          <a:solidFill>
            <a:schemeClr val="tx1"/>
          </a:solidFill>
          <a:latin typeface="+mn-lt"/>
          <a:ea typeface="+mn-ea"/>
          <a:cs typeface="+mn-cs"/>
        </a:defRPr>
      </a:lvl3pPr>
      <a:lvl4pPr marL="1463049" algn="l" defTabSz="975366" rtl="0" eaLnBrk="1" latinLnBrk="0" hangingPunct="1">
        <a:defRPr sz="1920" kern="1200">
          <a:solidFill>
            <a:schemeClr val="tx1"/>
          </a:solidFill>
          <a:latin typeface="+mn-lt"/>
          <a:ea typeface="+mn-ea"/>
          <a:cs typeface="+mn-cs"/>
        </a:defRPr>
      </a:lvl4pPr>
      <a:lvl5pPr marL="1950732" algn="l" defTabSz="975366" rtl="0" eaLnBrk="1" latinLnBrk="0" hangingPunct="1">
        <a:defRPr sz="1920" kern="1200">
          <a:solidFill>
            <a:schemeClr val="tx1"/>
          </a:solidFill>
          <a:latin typeface="+mn-lt"/>
          <a:ea typeface="+mn-ea"/>
          <a:cs typeface="+mn-cs"/>
        </a:defRPr>
      </a:lvl5pPr>
      <a:lvl6pPr marL="2438415" algn="l" defTabSz="975366" rtl="0" eaLnBrk="1" latinLnBrk="0" hangingPunct="1">
        <a:defRPr sz="1920" kern="1200">
          <a:solidFill>
            <a:schemeClr val="tx1"/>
          </a:solidFill>
          <a:latin typeface="+mn-lt"/>
          <a:ea typeface="+mn-ea"/>
          <a:cs typeface="+mn-cs"/>
        </a:defRPr>
      </a:lvl6pPr>
      <a:lvl7pPr marL="2926098" algn="l" defTabSz="975366" rtl="0" eaLnBrk="1" latinLnBrk="0" hangingPunct="1">
        <a:defRPr sz="1920" kern="1200">
          <a:solidFill>
            <a:schemeClr val="tx1"/>
          </a:solidFill>
          <a:latin typeface="+mn-lt"/>
          <a:ea typeface="+mn-ea"/>
          <a:cs typeface="+mn-cs"/>
        </a:defRPr>
      </a:lvl7pPr>
      <a:lvl8pPr marL="3413781" algn="l" defTabSz="975366" rtl="0" eaLnBrk="1" latinLnBrk="0" hangingPunct="1">
        <a:defRPr sz="1920" kern="1200">
          <a:solidFill>
            <a:schemeClr val="tx1"/>
          </a:solidFill>
          <a:latin typeface="+mn-lt"/>
          <a:ea typeface="+mn-ea"/>
          <a:cs typeface="+mn-cs"/>
        </a:defRPr>
      </a:lvl8pPr>
      <a:lvl9pPr marL="3901465" algn="l" defTabSz="97536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7.xml"/><Relationship Id="rId5" Type="http://schemas.openxmlformats.org/officeDocument/2006/relationships/image" Target="../media/image4.jp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ectangle"/>
          <p:cNvSpPr/>
          <p:nvPr/>
        </p:nvSpPr>
        <p:spPr>
          <a:xfrm>
            <a:off x="-1" y="0"/>
            <a:ext cx="3182940" cy="9753600"/>
          </a:xfrm>
          <a:prstGeom prst="rect">
            <a:avLst/>
          </a:prstGeom>
          <a:solidFill>
            <a:srgbClr val="9C9A00">
              <a:alpha val="50000"/>
            </a:srgbClr>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pic>
        <p:nvPicPr>
          <p:cNvPr id="142" name="Disclosure-&amp;-Barring-Service_White_AW.png" descr="Disclosure-&amp;-Barring-Service_White_AW.png"/>
          <p:cNvPicPr>
            <a:picLocks noChangeAspect="1"/>
          </p:cNvPicPr>
          <p:nvPr/>
        </p:nvPicPr>
        <p:blipFill>
          <a:blip r:embed="rId2"/>
          <a:stretch>
            <a:fillRect/>
          </a:stretch>
        </p:blipFill>
        <p:spPr>
          <a:xfrm>
            <a:off x="859365" y="7996825"/>
            <a:ext cx="1417376" cy="761942"/>
          </a:xfrm>
          <a:prstGeom prst="rect">
            <a:avLst/>
          </a:prstGeom>
          <a:ln w="12700">
            <a:miter lim="400000"/>
          </a:ln>
        </p:spPr>
      </p:pic>
      <p:sp>
        <p:nvSpPr>
          <p:cNvPr id="11" name="Title Here">
            <a:extLst>
              <a:ext uri="{FF2B5EF4-FFF2-40B4-BE49-F238E27FC236}">
                <a16:creationId xmlns:a16="http://schemas.microsoft.com/office/drawing/2014/main" xmlns="" id="{68E65FB0-789F-476E-B7BE-5ED1C5572BC9}"/>
              </a:ext>
            </a:extLst>
          </p:cNvPr>
          <p:cNvSpPr txBox="1">
            <a:spLocks noGrp="1"/>
          </p:cNvSpPr>
          <p:nvPr>
            <p:ph type="title"/>
          </p:nvPr>
        </p:nvSpPr>
        <p:spPr>
          <a:xfrm>
            <a:off x="4041324" y="2593222"/>
            <a:ext cx="8362755" cy="1316039"/>
          </a:xfrm>
          <a:prstGeom prst="rect">
            <a:avLst/>
          </a:prstGeom>
        </p:spPr>
        <p:txBody>
          <a:bodyPr anchor="b">
            <a:normAutofit fontScale="90000"/>
          </a:bodyPr>
          <a:lstStyle>
            <a:lvl1pPr algn="l">
              <a:defRPr sz="6000" b="1">
                <a:latin typeface="Arial"/>
                <a:ea typeface="Arial"/>
                <a:cs typeface="Arial"/>
                <a:sym typeface="Arial"/>
              </a:defRPr>
            </a:lvl1pPr>
          </a:lstStyle>
          <a:p>
            <a:r>
              <a:rPr lang="en-GB" dirty="0"/>
              <a:t>Legitimate Interest and LADOs</a:t>
            </a:r>
            <a:endParaRPr dirty="0"/>
          </a:p>
        </p:txBody>
      </p:sp>
      <p:sp>
        <p:nvSpPr>
          <p:cNvPr id="13" name="TextBox 12">
            <a:extLst>
              <a:ext uri="{FF2B5EF4-FFF2-40B4-BE49-F238E27FC236}">
                <a16:creationId xmlns:a16="http://schemas.microsoft.com/office/drawing/2014/main" xmlns="" id="{61324410-1B98-4ABE-9DEF-9881A02E5D23}"/>
              </a:ext>
            </a:extLst>
          </p:cNvPr>
          <p:cNvSpPr txBox="1"/>
          <p:nvPr/>
        </p:nvSpPr>
        <p:spPr>
          <a:xfrm>
            <a:off x="4126167" y="5322280"/>
            <a:ext cx="7995109" cy="10874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en-GB" sz="4000" dirty="0">
                <a:solidFill>
                  <a:srgbClr val="9C9A2F"/>
                </a:solidFill>
              </a:rPr>
              <a:t>Dr Suzanne Smith PhD</a:t>
            </a:r>
            <a:r>
              <a:rPr lang="en-GB" dirty="0"/>
              <a:t/>
            </a:r>
            <a:br>
              <a:rPr lang="en-GB" dirty="0"/>
            </a:br>
            <a:r>
              <a:rPr lang="en-GB" b="0" dirty="0"/>
              <a:t>Executive Director of Barring and Safeguarding</a:t>
            </a:r>
            <a:endParaRPr kumimoji="0" lang="en-GB" sz="2400" b="0"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Heading Title"/>
          <p:cNvSpPr txBox="1">
            <a:spLocks noGrp="1"/>
          </p:cNvSpPr>
          <p:nvPr>
            <p:ph type="title" idx="4294967295"/>
          </p:nvPr>
        </p:nvSpPr>
        <p:spPr>
          <a:xfrm>
            <a:off x="730249" y="1151487"/>
            <a:ext cx="11054083" cy="868568"/>
          </a:xfrm>
          <a:prstGeom prst="rect">
            <a:avLst/>
          </a:prstGeom>
        </p:spPr>
        <p:txBody>
          <a:bodyPr/>
          <a:lstStyle>
            <a:lvl1pPr algn="l" defTabSz="577850">
              <a:defRPr sz="4000" b="1">
                <a:solidFill>
                  <a:srgbClr val="9C9A2F"/>
                </a:solidFill>
                <a:latin typeface="Arial"/>
                <a:ea typeface="Arial"/>
                <a:cs typeface="Arial"/>
                <a:sym typeface="Arial"/>
              </a:defRPr>
            </a:lvl1pPr>
          </a:lstStyle>
          <a:p>
            <a:r>
              <a:rPr lang="en-GB" dirty="0"/>
              <a:t>Barring thresholds – when to make a referral</a:t>
            </a:r>
            <a:endParaRPr dirty="0"/>
          </a:p>
        </p:txBody>
      </p:sp>
      <p:sp>
        <p:nvSpPr>
          <p:cNvPr id="14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p:cNvSpPr txBox="1"/>
          <p:nvPr/>
        </p:nvSpPr>
        <p:spPr>
          <a:xfrm>
            <a:off x="730249" y="2457332"/>
            <a:ext cx="8069265"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marL="0" marR="0" lvl="0" indent="0" algn="l" defTabSz="584200" rtl="0" eaLnBrk="1" fontAlgn="auto" latinLnBrk="0" hangingPunct="0">
              <a:lnSpc>
                <a:spcPct val="100000"/>
              </a:lnSpc>
              <a:spcBef>
                <a:spcPts val="0"/>
              </a:spcBef>
              <a:spcAft>
                <a:spcPts val="0"/>
              </a:spcAft>
              <a:buClrTx/>
              <a:buSzTx/>
              <a:buFontTx/>
              <a:buNone/>
              <a:tabLst/>
              <a:defRPr sz="2000" b="0">
                <a:latin typeface="Arial"/>
                <a:ea typeface="Arial"/>
                <a:cs typeface="Arial"/>
                <a:sym typeface="Arial"/>
              </a:defRPr>
            </a:pPr>
            <a:endParaRPr kumimoji="0" sz="2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Rectangle 2">
            <a:extLst>
              <a:ext uri="{FF2B5EF4-FFF2-40B4-BE49-F238E27FC236}">
                <a16:creationId xmlns:a16="http://schemas.microsoft.com/office/drawing/2014/main" xmlns="" id="{DAB3B6B0-4336-4972-B5AA-14433DC94D40}"/>
              </a:ext>
            </a:extLst>
          </p:cNvPr>
          <p:cNvSpPr/>
          <p:nvPr/>
        </p:nvSpPr>
        <p:spPr>
          <a:xfrm>
            <a:off x="730249" y="2592085"/>
            <a:ext cx="11452802" cy="4893647"/>
          </a:xfrm>
          <a:prstGeom prst="rect">
            <a:avLst/>
          </a:prstGeom>
        </p:spPr>
        <p:txBody>
          <a:bodyPr wrap="square">
            <a:spAutoFit/>
          </a:bodyPr>
          <a:lstStyle/>
          <a:p>
            <a:pPr marL="0" marR="0" lvl="0" indent="0" algn="l" defTabSz="584200" rtl="0" eaLnBrk="1" fontAlgn="auto" latinLnBrk="0" hangingPunct="0">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rgbClr val="000000"/>
                </a:solidFill>
                <a:effectLst/>
                <a:uLnTx/>
                <a:uFillTx/>
                <a:latin typeface="Helvetica Neue"/>
                <a:sym typeface="Helvetica Neue"/>
              </a:rPr>
              <a:t>Stage 1:</a:t>
            </a:r>
          </a:p>
          <a:p>
            <a:pPr marL="0" marR="0" lvl="0" indent="0" algn="l" defTabSz="584200" rtl="0" eaLnBrk="1" fontAlgn="auto" latinLnBrk="0" hangingPunct="0">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Helvetica Neue"/>
                <a:sym typeface="Helvetica Neue"/>
              </a:rPr>
              <a:t>The organisation withdraws permission for an individual to engage in regulated activity with children and/or vulnerable adults; or the organisation moves the individual to another area of work that isn’t regulated activity.</a:t>
            </a:r>
            <a:br>
              <a:rPr kumimoji="0" lang="en-GB" sz="2400" b="0" i="0" u="none" strike="noStrike" kern="0" cap="none" spc="0" normalizeH="0" baseline="0" noProof="0" dirty="0">
                <a:ln>
                  <a:noFill/>
                </a:ln>
                <a:solidFill>
                  <a:srgbClr val="000000"/>
                </a:solidFill>
                <a:effectLst/>
                <a:uLnTx/>
                <a:uFillTx/>
                <a:latin typeface="Helvetica Neue"/>
                <a:sym typeface="Helvetica Neue"/>
              </a:rPr>
            </a:br>
            <a:r>
              <a:rPr kumimoji="0" lang="en-GB" sz="2400" b="0" i="0" u="none" strike="noStrike" kern="0" cap="none" spc="0" normalizeH="0" baseline="0" noProof="0" dirty="0">
                <a:ln>
                  <a:noFill/>
                </a:ln>
                <a:solidFill>
                  <a:srgbClr val="000000"/>
                </a:solidFill>
                <a:effectLst/>
                <a:uLnTx/>
                <a:uFillTx/>
                <a:latin typeface="Helvetica Neue"/>
                <a:sym typeface="Helvetica Neue"/>
              </a:rPr>
              <a:t>To find out more information about what regulated activity is please see ______.</a:t>
            </a:r>
            <a:br>
              <a:rPr kumimoji="0" lang="en-GB" sz="2400" b="0" i="0" u="none" strike="noStrike" kern="0" cap="none" spc="0" normalizeH="0" baseline="0" noProof="0" dirty="0">
                <a:ln>
                  <a:noFill/>
                </a:ln>
                <a:solidFill>
                  <a:srgbClr val="000000"/>
                </a:solidFill>
                <a:effectLst/>
                <a:uLnTx/>
                <a:uFillTx/>
                <a:latin typeface="Helvetica Neue"/>
                <a:sym typeface="Helvetica Neue"/>
              </a:rPr>
            </a:br>
            <a:endParaRPr kumimoji="0" lang="en-GB" sz="2400" b="0" i="0" u="none" strike="noStrike" kern="0" cap="none" spc="0" normalizeH="0" baseline="0" noProof="0" dirty="0">
              <a:ln>
                <a:noFill/>
              </a:ln>
              <a:solidFill>
                <a:srgbClr val="000000"/>
              </a:solidFill>
              <a:effectLst/>
              <a:uLnTx/>
              <a:uFillTx/>
              <a:latin typeface="Helvetica Neue"/>
              <a:sym typeface="Helvetica Neue"/>
            </a:endParaRPr>
          </a:p>
          <a:p>
            <a:pPr marL="0" marR="0" lvl="0" indent="0" algn="l" defTabSz="584200" rtl="0" eaLnBrk="1" fontAlgn="auto" latinLnBrk="0" hangingPunct="0">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rgbClr val="000000"/>
                </a:solidFill>
                <a:effectLst/>
                <a:uLnTx/>
                <a:uFillTx/>
                <a:latin typeface="Helvetica Neue"/>
                <a:sym typeface="Helvetica Neue"/>
              </a:rPr>
              <a:t>Stage 2:</a:t>
            </a:r>
          </a:p>
          <a:p>
            <a:pPr marL="0" marR="0" lvl="0" indent="0" algn="l" defTabSz="584200" rtl="0" eaLnBrk="1" fontAlgn="auto" latinLnBrk="0" hangingPunct="0">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Helvetica Neue"/>
                <a:sym typeface="Helvetica Neue"/>
              </a:rPr>
              <a:t>The organisation thinks the individual has carried out one of the following:</a:t>
            </a:r>
          </a:p>
          <a:p>
            <a:pPr marL="342900" marR="0" lvl="0" indent="-342900" algn="l" defTabSz="584200" rtl="0" eaLnBrk="1" fontAlgn="auto" latinLnBrk="0" hangingPunct="0">
              <a:lnSpc>
                <a:spcPct val="100000"/>
              </a:lnSpc>
              <a:spcBef>
                <a:spcPts val="0"/>
              </a:spcBef>
              <a:spcAft>
                <a:spcPts val="0"/>
              </a:spcAft>
              <a:buClrTx/>
              <a:buSzTx/>
              <a:buFont typeface="Arial" panose="020B0604020202020204" pitchFamily="34" charset="0"/>
              <a:buChar char="•"/>
              <a:tabLst/>
              <a:defRPr/>
            </a:pPr>
            <a:r>
              <a:rPr kumimoji="0" lang="en-GB" sz="2400" b="0" i="0" u="none" strike="noStrike" kern="0" cap="none" spc="0" normalizeH="0" baseline="0" noProof="0" dirty="0">
                <a:ln>
                  <a:noFill/>
                </a:ln>
                <a:solidFill>
                  <a:srgbClr val="000000"/>
                </a:solidFill>
                <a:effectLst/>
                <a:uLnTx/>
                <a:uFillTx/>
                <a:latin typeface="Helvetica Neue"/>
                <a:sym typeface="Helvetica Neue"/>
              </a:rPr>
              <a:t>engaged in relevant conduct in relation to children and/or adults. An action or inaction has harmed a child or vulnerable adult or put them at risk or harm or;</a:t>
            </a:r>
          </a:p>
          <a:p>
            <a:pPr marL="342900" marR="0" lvl="0" indent="-342900" algn="l" defTabSz="584200" rtl="0" eaLnBrk="1" fontAlgn="auto" latinLnBrk="0" hangingPunct="0">
              <a:lnSpc>
                <a:spcPct val="100000"/>
              </a:lnSpc>
              <a:spcBef>
                <a:spcPts val="0"/>
              </a:spcBef>
              <a:spcAft>
                <a:spcPts val="0"/>
              </a:spcAft>
              <a:buClrTx/>
              <a:buSzTx/>
              <a:buFont typeface="Arial" panose="020B0604020202020204" pitchFamily="34" charset="0"/>
              <a:buChar char="•"/>
              <a:tabLst/>
              <a:defRPr/>
            </a:pPr>
            <a:r>
              <a:rPr kumimoji="0" lang="en-GB" sz="2400" b="0" i="0" u="none" strike="noStrike" kern="0" cap="none" spc="0" normalizeH="0" baseline="0" noProof="0" dirty="0">
                <a:ln>
                  <a:noFill/>
                </a:ln>
                <a:solidFill>
                  <a:srgbClr val="000000"/>
                </a:solidFill>
                <a:effectLst/>
                <a:uLnTx/>
                <a:uFillTx/>
                <a:latin typeface="Helvetica Neue"/>
                <a:sym typeface="Helvetica Neue"/>
              </a:rPr>
              <a:t>satisfied the harm test in relation to children and / or vulnerable adults. e.g. there has been no relevant conduct but a risk of harm to a child or vulnerable still exists; or been cautioned or convicted of a relevant offence.</a:t>
            </a:r>
          </a:p>
        </p:txBody>
      </p:sp>
      <p:sp>
        <p:nvSpPr>
          <p:cNvPr id="6" name="TextBox 5">
            <a:extLst>
              <a:ext uri="{FF2B5EF4-FFF2-40B4-BE49-F238E27FC236}">
                <a16:creationId xmlns:a16="http://schemas.microsoft.com/office/drawing/2014/main" xmlns="" id="{63B0E943-5852-410E-B2DA-7D317F872E7E}"/>
              </a:ext>
            </a:extLst>
          </p:cNvPr>
          <p:cNvSpPr txBox="1"/>
          <p:nvPr/>
        </p:nvSpPr>
        <p:spPr>
          <a:xfrm>
            <a:off x="8645110" y="9066797"/>
            <a:ext cx="1903905" cy="318036"/>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584200" rtl="0" eaLnBrk="1" fontAlgn="auto" latinLnBrk="0" hangingPunct="0">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srgbClr val="000000"/>
                </a:solidFill>
                <a:effectLst/>
                <a:uLnTx/>
                <a:uFillTx/>
                <a:latin typeface="Helvetica Neue"/>
                <a:ea typeface="Helvetica Neue"/>
                <a:cs typeface="Helvetica Neue"/>
                <a:sym typeface="Helvetica Neue"/>
              </a:rPr>
              <a:t>April 2021</a:t>
            </a:r>
          </a:p>
        </p:txBody>
      </p:sp>
    </p:spTree>
    <p:extLst>
      <p:ext uri="{BB962C8B-B14F-4D97-AF65-F5344CB8AC3E}">
        <p14:creationId xmlns:p14="http://schemas.microsoft.com/office/powerpoint/2010/main" val="118791347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EC65118-DA40-4307-80C4-F0B05A2C8659}"/>
              </a:ext>
            </a:extLst>
          </p:cNvPr>
          <p:cNvSpPr>
            <a:spLocks noGrp="1"/>
          </p:cNvSpPr>
          <p:nvPr>
            <p:ph idx="1"/>
          </p:nvPr>
        </p:nvSpPr>
        <p:spPr>
          <a:xfrm>
            <a:off x="894080" y="1973020"/>
            <a:ext cx="11501119" cy="5577606"/>
          </a:xfrm>
        </p:spPr>
        <p:txBody>
          <a:bodyPr>
            <a:normAutofit lnSpcReduction="10000"/>
          </a:bodyPr>
          <a:lstStyle/>
          <a:p>
            <a:pPr marL="0" indent="0">
              <a:buNone/>
              <a:defRPr/>
            </a:pPr>
            <a:r>
              <a:rPr lang="en-GB" sz="3200" dirty="0">
                <a:latin typeface="Arial" panose="020B0604020202020204" pitchFamily="34" charset="0"/>
                <a:cs typeface="Arial" panose="020B0604020202020204" pitchFamily="34" charset="0"/>
              </a:rPr>
              <a:t>Conduct which :</a:t>
            </a:r>
          </a:p>
          <a:p>
            <a:pPr>
              <a:defRPr/>
            </a:pPr>
            <a:r>
              <a:rPr lang="en-GB" sz="3200" dirty="0">
                <a:latin typeface="Arial" panose="020B0604020202020204" pitchFamily="34" charset="0"/>
                <a:cs typeface="Arial" panose="020B0604020202020204" pitchFamily="34" charset="0"/>
              </a:rPr>
              <a:t>endangers a child or adult or is likely to endanger a child or adult</a:t>
            </a:r>
          </a:p>
          <a:p>
            <a:pPr>
              <a:defRPr/>
            </a:pPr>
            <a:r>
              <a:rPr lang="en-GB" sz="3200" dirty="0">
                <a:latin typeface="Arial" panose="020B0604020202020204" pitchFamily="34" charset="0"/>
                <a:cs typeface="Arial" panose="020B0604020202020204" pitchFamily="34" charset="0"/>
              </a:rPr>
              <a:t>if repeated against or in relation to a child or adult would endanger the child or adult or be likely to endanger the child or adult</a:t>
            </a:r>
          </a:p>
          <a:p>
            <a:pPr>
              <a:defRPr/>
            </a:pPr>
            <a:r>
              <a:rPr lang="en-GB" sz="3200" dirty="0">
                <a:latin typeface="Arial" panose="020B0604020202020204" pitchFamily="34" charset="0"/>
                <a:cs typeface="Arial" panose="020B0604020202020204" pitchFamily="34" charset="0"/>
              </a:rPr>
              <a:t>involves sexual material relating to children (including possession of such material)</a:t>
            </a:r>
          </a:p>
          <a:p>
            <a:pPr>
              <a:defRPr/>
            </a:pPr>
            <a:r>
              <a:rPr lang="en-GB" sz="3200" dirty="0">
                <a:latin typeface="Arial" panose="020B0604020202020204" pitchFamily="34" charset="0"/>
                <a:cs typeface="Arial" panose="020B0604020202020204" pitchFamily="34" charset="0"/>
              </a:rPr>
              <a:t>involves sexually explicit images depicting violence against human beings (including possession of such images)</a:t>
            </a:r>
          </a:p>
          <a:p>
            <a:pPr>
              <a:defRPr/>
            </a:pPr>
            <a:r>
              <a:rPr lang="en-GB" sz="3200" dirty="0">
                <a:latin typeface="Arial" panose="020B0604020202020204" pitchFamily="34" charset="0"/>
                <a:cs typeface="Arial" panose="020B0604020202020204" pitchFamily="34" charset="0"/>
              </a:rPr>
              <a:t>is of a sexual nature involving a child or adult</a:t>
            </a:r>
            <a:endParaRPr lang="en-GB" sz="2133" dirty="0">
              <a:latin typeface="Arial" panose="020B0604020202020204" pitchFamily="34" charset="0"/>
              <a:cs typeface="Arial" panose="020B0604020202020204" pitchFamily="34" charset="0"/>
            </a:endParaRPr>
          </a:p>
        </p:txBody>
      </p:sp>
      <p:sp>
        <p:nvSpPr>
          <p:cNvPr id="4" name="Title 3">
            <a:extLst>
              <a:ext uri="{FF2B5EF4-FFF2-40B4-BE49-F238E27FC236}">
                <a16:creationId xmlns:a16="http://schemas.microsoft.com/office/drawing/2014/main" xmlns="" id="{E0C52BEF-DB73-4147-BC39-3C716F70C589}"/>
              </a:ext>
            </a:extLst>
          </p:cNvPr>
          <p:cNvSpPr>
            <a:spLocks noGrp="1"/>
          </p:cNvSpPr>
          <p:nvPr>
            <p:ph type="title"/>
          </p:nvPr>
        </p:nvSpPr>
        <p:spPr/>
        <p:txBody>
          <a:bodyPr>
            <a:normAutofit/>
          </a:bodyPr>
          <a:lstStyle/>
          <a:p>
            <a:r>
              <a:rPr lang="en-GB" sz="4267" b="1" dirty="0">
                <a:solidFill>
                  <a:srgbClr val="9C9A00"/>
                </a:solidFill>
                <a:latin typeface="Arial" panose="020B0604020202020204" pitchFamily="34" charset="0"/>
                <a:cs typeface="Arial" panose="020B0604020202020204" pitchFamily="34" charset="0"/>
              </a:rPr>
              <a:t>What is relevant conduct</a:t>
            </a:r>
          </a:p>
        </p:txBody>
      </p:sp>
      <p:sp>
        <p:nvSpPr>
          <p:cNvPr id="10" name="Line">
            <a:extLst>
              <a:ext uri="{FF2B5EF4-FFF2-40B4-BE49-F238E27FC236}">
                <a16:creationId xmlns:a16="http://schemas.microsoft.com/office/drawing/2014/main" xmlns="" id="{D8E4F349-6E27-41B8-ACD6-7E44D33C90F2}"/>
              </a:ext>
            </a:extLst>
          </p:cNvPr>
          <p:cNvSpPr/>
          <p:nvPr/>
        </p:nvSpPr>
        <p:spPr>
          <a:xfrm flipV="1">
            <a:off x="444650" y="7780579"/>
            <a:ext cx="12062907" cy="0"/>
          </a:xfrm>
          <a:prstGeom prst="line">
            <a:avLst/>
          </a:prstGeom>
          <a:ln w="25400">
            <a:solidFill>
              <a:srgbClr val="9C9A00"/>
            </a:solidFill>
          </a:ln>
        </p:spPr>
        <p:txBody>
          <a:bodyPr lIns="34290" rIns="34290"/>
          <a:lstStyle/>
          <a:p>
            <a:pPr defTabSz="438136"/>
            <a:endParaRPr sz="2774" b="0">
              <a:ea typeface="+mn-ea"/>
              <a:cs typeface="+mn-cs"/>
            </a:endParaRPr>
          </a:p>
        </p:txBody>
      </p:sp>
      <p:pic>
        <p:nvPicPr>
          <p:cNvPr id="11" name="Disclosure &amp; Barring Service_2592_AW (RGB).png" descr="Disclosure &amp; Barring Service_2592_AW (RGB).png">
            <a:extLst>
              <a:ext uri="{FF2B5EF4-FFF2-40B4-BE49-F238E27FC236}">
                <a16:creationId xmlns:a16="http://schemas.microsoft.com/office/drawing/2014/main" xmlns="" id="{1A575ABA-AA91-4CDE-B3E9-7A89FBF5C222}"/>
              </a:ext>
            </a:extLst>
          </p:cNvPr>
          <p:cNvPicPr>
            <a:picLocks noChangeAspect="1"/>
          </p:cNvPicPr>
          <p:nvPr/>
        </p:nvPicPr>
        <p:blipFill>
          <a:blip r:embed="rId3"/>
          <a:srcRect/>
          <a:stretch>
            <a:fillRect/>
          </a:stretch>
        </p:blipFill>
        <p:spPr>
          <a:xfrm>
            <a:off x="943853" y="7918466"/>
            <a:ext cx="542925" cy="291862"/>
          </a:xfrm>
          <a:prstGeom prst="rect">
            <a:avLst/>
          </a:prstGeom>
          <a:ln w="12700">
            <a:miter lim="400000"/>
          </a:ln>
        </p:spPr>
      </p:pic>
      <p:sp>
        <p:nvSpPr>
          <p:cNvPr id="12" name="Making Recruitment Safer">
            <a:extLst>
              <a:ext uri="{FF2B5EF4-FFF2-40B4-BE49-F238E27FC236}">
                <a16:creationId xmlns:a16="http://schemas.microsoft.com/office/drawing/2014/main" xmlns="" id="{ABA98EDE-A321-4C02-B39B-542EDC9A8E1E}"/>
              </a:ext>
            </a:extLst>
          </p:cNvPr>
          <p:cNvSpPr txBox="1"/>
          <p:nvPr/>
        </p:nvSpPr>
        <p:spPr>
          <a:xfrm>
            <a:off x="2986778" y="8010529"/>
            <a:ext cx="1636665" cy="2385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8100" tIns="38100" rIns="38100" bIns="38100">
            <a:spAutoFit/>
          </a:bodyPr>
          <a:lstStyle>
            <a:lvl1pPr>
              <a:defRPr sz="1400" i="1">
                <a:latin typeface="Arial"/>
                <a:ea typeface="Arial"/>
                <a:cs typeface="Arial"/>
                <a:sym typeface="Arial"/>
              </a:defRPr>
            </a:lvl1pPr>
          </a:lstStyle>
          <a:p>
            <a:pPr defTabSz="438136"/>
            <a:r>
              <a:rPr sz="1050" b="0" dirty="0"/>
              <a:t>Making Recruitment Safer</a:t>
            </a:r>
          </a:p>
        </p:txBody>
      </p:sp>
      <p:sp>
        <p:nvSpPr>
          <p:cNvPr id="5" name="Slide Number Placeholder 4">
            <a:extLst>
              <a:ext uri="{FF2B5EF4-FFF2-40B4-BE49-F238E27FC236}">
                <a16:creationId xmlns:a16="http://schemas.microsoft.com/office/drawing/2014/main" xmlns="" id="{C03E135B-D5E9-4AC7-80D4-9B02202FFCE3}"/>
              </a:ext>
            </a:extLst>
          </p:cNvPr>
          <p:cNvSpPr>
            <a:spLocks noGrp="1"/>
          </p:cNvSpPr>
          <p:nvPr>
            <p:ph type="sldNum" sz="quarter" idx="12"/>
          </p:nvPr>
        </p:nvSpPr>
        <p:spPr/>
        <p:txBody>
          <a:bodyPr/>
          <a:lstStyle/>
          <a:p>
            <a:pPr defTabSz="975390" hangingPunct="1"/>
            <a:fld id="{0C288060-685E-4AC8-B764-C3461FC5BC67}" type="slidenum">
              <a:rPr lang="en-GB" b="0" kern="1200">
                <a:solidFill>
                  <a:prstClr val="black">
                    <a:tint val="75000"/>
                  </a:prstClr>
                </a:solidFill>
                <a:latin typeface="Calibri" panose="020F0502020204030204"/>
                <a:ea typeface="+mn-ea"/>
                <a:cs typeface="+mn-cs"/>
              </a:rPr>
              <a:pPr defTabSz="975390" hangingPunct="1"/>
              <a:t>3</a:t>
            </a:fld>
            <a:endParaRPr lang="en-GB" b="0" kern="1200">
              <a:solidFill>
                <a:prstClr val="black">
                  <a:tint val="75000"/>
                </a:prstClr>
              </a:solidFill>
              <a:latin typeface="Calibri" panose="020F0502020204030204"/>
              <a:ea typeface="+mn-ea"/>
              <a:cs typeface="+mn-cs"/>
            </a:endParaRPr>
          </a:p>
        </p:txBody>
      </p:sp>
    </p:spTree>
    <p:extLst>
      <p:ext uri="{BB962C8B-B14F-4D97-AF65-F5344CB8AC3E}">
        <p14:creationId xmlns:p14="http://schemas.microsoft.com/office/powerpoint/2010/main" val="225880281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EC65118-DA40-4307-80C4-F0B05A2C8659}"/>
              </a:ext>
            </a:extLst>
          </p:cNvPr>
          <p:cNvSpPr>
            <a:spLocks noGrp="1"/>
          </p:cNvSpPr>
          <p:nvPr>
            <p:ph idx="1"/>
          </p:nvPr>
        </p:nvSpPr>
        <p:spPr>
          <a:xfrm>
            <a:off x="734423" y="2140538"/>
            <a:ext cx="7408091" cy="5410088"/>
          </a:xfrm>
        </p:spPr>
        <p:txBody>
          <a:bodyPr>
            <a:normAutofit fontScale="92500" lnSpcReduction="10000"/>
          </a:bodyPr>
          <a:lstStyle/>
          <a:p>
            <a:pPr marL="0" indent="0">
              <a:buNone/>
              <a:defRPr/>
            </a:pPr>
            <a:r>
              <a:rPr lang="en-GB" sz="3000" dirty="0">
                <a:latin typeface="Arial" panose="020B0604020202020204" pitchFamily="34" charset="0"/>
                <a:cs typeface="Arial" panose="020B0604020202020204" pitchFamily="34" charset="0"/>
              </a:rPr>
              <a:t>A person’s conduct endangers a child or adult if they:</a:t>
            </a:r>
          </a:p>
          <a:p>
            <a:pPr marL="0" indent="0">
              <a:buNone/>
              <a:defRPr/>
            </a:pPr>
            <a:endParaRPr lang="en-GB" sz="3000" dirty="0">
              <a:latin typeface="Arial" panose="020B0604020202020204" pitchFamily="34" charset="0"/>
              <a:cs typeface="Arial" panose="020B0604020202020204" pitchFamily="34" charset="0"/>
            </a:endParaRPr>
          </a:p>
          <a:p>
            <a:pPr lvl="1">
              <a:buFont typeface="Arial" panose="020B0604020202020204" pitchFamily="34" charset="0"/>
              <a:buChar char="•"/>
              <a:defRPr/>
            </a:pPr>
            <a:r>
              <a:rPr lang="en-GB" sz="3000" dirty="0">
                <a:latin typeface="Arial" panose="020B0604020202020204" pitchFamily="34" charset="0"/>
                <a:cs typeface="Arial" panose="020B0604020202020204" pitchFamily="34" charset="0"/>
              </a:rPr>
              <a:t>harm a child or adult</a:t>
            </a:r>
          </a:p>
          <a:p>
            <a:pPr lvl="1">
              <a:buFont typeface="Arial" panose="020B0604020202020204" pitchFamily="34" charset="0"/>
              <a:buChar char="•"/>
              <a:defRPr/>
            </a:pPr>
            <a:endParaRPr lang="en-GB" sz="3000" dirty="0">
              <a:latin typeface="Arial" panose="020B0604020202020204" pitchFamily="34" charset="0"/>
              <a:cs typeface="Arial" panose="020B0604020202020204" pitchFamily="34" charset="0"/>
            </a:endParaRPr>
          </a:p>
          <a:p>
            <a:pPr lvl="1">
              <a:buFont typeface="Arial" panose="020B0604020202020204" pitchFamily="34" charset="0"/>
              <a:buChar char="•"/>
              <a:defRPr/>
            </a:pPr>
            <a:r>
              <a:rPr lang="en-GB" sz="3000" dirty="0">
                <a:latin typeface="Arial" panose="020B0604020202020204" pitchFamily="34" charset="0"/>
                <a:cs typeface="Arial" panose="020B0604020202020204" pitchFamily="34" charset="0"/>
              </a:rPr>
              <a:t>cause a child or adult to be harmed</a:t>
            </a:r>
          </a:p>
          <a:p>
            <a:pPr lvl="1">
              <a:buFont typeface="Arial" panose="020B0604020202020204" pitchFamily="34" charset="0"/>
              <a:buChar char="•"/>
              <a:defRPr/>
            </a:pPr>
            <a:endParaRPr lang="en-GB" sz="3000" dirty="0">
              <a:latin typeface="Arial" panose="020B0604020202020204" pitchFamily="34" charset="0"/>
              <a:cs typeface="Arial" panose="020B0604020202020204" pitchFamily="34" charset="0"/>
            </a:endParaRPr>
          </a:p>
          <a:p>
            <a:pPr lvl="1">
              <a:buFont typeface="Arial" panose="020B0604020202020204" pitchFamily="34" charset="0"/>
              <a:buChar char="•"/>
              <a:defRPr/>
            </a:pPr>
            <a:r>
              <a:rPr lang="en-GB" sz="3000" dirty="0">
                <a:latin typeface="Arial" panose="020B0604020202020204" pitchFamily="34" charset="0"/>
                <a:cs typeface="Arial" panose="020B0604020202020204" pitchFamily="34" charset="0"/>
              </a:rPr>
              <a:t>put a child or adult at risk of harm</a:t>
            </a:r>
          </a:p>
          <a:p>
            <a:pPr lvl="1">
              <a:buFont typeface="Arial" panose="020B0604020202020204" pitchFamily="34" charset="0"/>
              <a:buChar char="•"/>
              <a:defRPr/>
            </a:pPr>
            <a:endParaRPr lang="en-GB" sz="3000" dirty="0">
              <a:latin typeface="Arial" panose="020B0604020202020204" pitchFamily="34" charset="0"/>
              <a:cs typeface="Arial" panose="020B0604020202020204" pitchFamily="34" charset="0"/>
            </a:endParaRPr>
          </a:p>
          <a:p>
            <a:pPr lvl="1">
              <a:buFont typeface="Arial" panose="020B0604020202020204" pitchFamily="34" charset="0"/>
              <a:buChar char="•"/>
              <a:defRPr/>
            </a:pPr>
            <a:r>
              <a:rPr lang="en-GB" sz="3000" dirty="0">
                <a:latin typeface="Arial" panose="020B0604020202020204" pitchFamily="34" charset="0"/>
                <a:cs typeface="Arial" panose="020B0604020202020204" pitchFamily="34" charset="0"/>
              </a:rPr>
              <a:t>attempt to harm a child or adult</a:t>
            </a:r>
          </a:p>
          <a:p>
            <a:pPr lvl="1">
              <a:buFont typeface="Arial" panose="020B0604020202020204" pitchFamily="34" charset="0"/>
              <a:buChar char="•"/>
              <a:defRPr/>
            </a:pPr>
            <a:endParaRPr lang="en-GB" sz="3000" dirty="0">
              <a:latin typeface="Arial" panose="020B0604020202020204" pitchFamily="34" charset="0"/>
              <a:cs typeface="Arial" panose="020B0604020202020204" pitchFamily="34" charset="0"/>
            </a:endParaRPr>
          </a:p>
          <a:p>
            <a:pPr lvl="1">
              <a:buFont typeface="Arial" panose="020B0604020202020204" pitchFamily="34" charset="0"/>
              <a:buChar char="•"/>
              <a:defRPr/>
            </a:pPr>
            <a:r>
              <a:rPr lang="en-GB" sz="3000" dirty="0">
                <a:latin typeface="Arial" panose="020B0604020202020204" pitchFamily="34" charset="0"/>
                <a:cs typeface="Arial" panose="020B0604020202020204" pitchFamily="34" charset="0"/>
              </a:rPr>
              <a:t>incite another to harm a child or adult</a:t>
            </a:r>
          </a:p>
          <a:p>
            <a:pPr marL="0" indent="0">
              <a:buNone/>
              <a:defRPr/>
            </a:pPr>
            <a:endParaRPr lang="en-GB" sz="1280" dirty="0"/>
          </a:p>
          <a:p>
            <a:pPr marL="0" indent="0" algn="ctr">
              <a:buNone/>
              <a:defRPr/>
            </a:pPr>
            <a:endParaRPr lang="en-GB" sz="2560" dirty="0"/>
          </a:p>
          <a:p>
            <a:pPr marL="0" indent="0">
              <a:buNone/>
              <a:defRPr/>
            </a:pPr>
            <a:endParaRPr lang="en-GB" dirty="0"/>
          </a:p>
        </p:txBody>
      </p:sp>
      <p:sp>
        <p:nvSpPr>
          <p:cNvPr id="6" name="Title 5">
            <a:extLst>
              <a:ext uri="{FF2B5EF4-FFF2-40B4-BE49-F238E27FC236}">
                <a16:creationId xmlns:a16="http://schemas.microsoft.com/office/drawing/2014/main" xmlns="" id="{74B1CC35-4A37-4F24-AA27-486BC7C6B466}"/>
              </a:ext>
            </a:extLst>
          </p:cNvPr>
          <p:cNvSpPr>
            <a:spLocks noGrp="1"/>
          </p:cNvSpPr>
          <p:nvPr>
            <p:ph type="title"/>
          </p:nvPr>
        </p:nvSpPr>
        <p:spPr/>
        <p:txBody>
          <a:bodyPr>
            <a:normAutofit/>
          </a:bodyPr>
          <a:lstStyle/>
          <a:p>
            <a:r>
              <a:rPr lang="en-GB" sz="4267" b="1" dirty="0">
                <a:solidFill>
                  <a:srgbClr val="9C9A00"/>
                </a:solidFill>
                <a:latin typeface="Arial" panose="020B0604020202020204" pitchFamily="34" charset="0"/>
                <a:cs typeface="Arial" panose="020B0604020202020204" pitchFamily="34" charset="0"/>
              </a:rPr>
              <a:t>What is Harm</a:t>
            </a:r>
            <a:endParaRPr lang="en-GB" sz="4267" dirty="0"/>
          </a:p>
        </p:txBody>
      </p:sp>
      <p:sp>
        <p:nvSpPr>
          <p:cNvPr id="12" name="Line">
            <a:extLst>
              <a:ext uri="{FF2B5EF4-FFF2-40B4-BE49-F238E27FC236}">
                <a16:creationId xmlns:a16="http://schemas.microsoft.com/office/drawing/2014/main" xmlns="" id="{67B148BA-E6F1-43B8-B4C9-D6BCB47D86B0}"/>
              </a:ext>
            </a:extLst>
          </p:cNvPr>
          <p:cNvSpPr/>
          <p:nvPr/>
        </p:nvSpPr>
        <p:spPr>
          <a:xfrm flipV="1">
            <a:off x="444650" y="7780579"/>
            <a:ext cx="12062907" cy="0"/>
          </a:xfrm>
          <a:prstGeom prst="line">
            <a:avLst/>
          </a:prstGeom>
          <a:ln w="25400">
            <a:solidFill>
              <a:srgbClr val="9C9A00"/>
            </a:solidFill>
          </a:ln>
        </p:spPr>
        <p:txBody>
          <a:bodyPr lIns="34290" rIns="34290"/>
          <a:lstStyle/>
          <a:p>
            <a:pPr defTabSz="438136"/>
            <a:endParaRPr sz="2774" b="0">
              <a:ea typeface="+mn-ea"/>
              <a:cs typeface="+mn-cs"/>
            </a:endParaRPr>
          </a:p>
        </p:txBody>
      </p:sp>
      <p:pic>
        <p:nvPicPr>
          <p:cNvPr id="13" name="Disclosure &amp; Barring Service_2592_AW (RGB).png" descr="Disclosure &amp; Barring Service_2592_AW (RGB).png">
            <a:extLst>
              <a:ext uri="{FF2B5EF4-FFF2-40B4-BE49-F238E27FC236}">
                <a16:creationId xmlns:a16="http://schemas.microsoft.com/office/drawing/2014/main" xmlns="" id="{6C8E6A8C-2972-44C0-A450-B8A5F4C681B8}"/>
              </a:ext>
            </a:extLst>
          </p:cNvPr>
          <p:cNvPicPr>
            <a:picLocks noChangeAspect="1"/>
          </p:cNvPicPr>
          <p:nvPr/>
        </p:nvPicPr>
        <p:blipFill>
          <a:blip r:embed="rId3"/>
          <a:srcRect/>
          <a:stretch>
            <a:fillRect/>
          </a:stretch>
        </p:blipFill>
        <p:spPr>
          <a:xfrm>
            <a:off x="943853" y="7918466"/>
            <a:ext cx="542925" cy="291862"/>
          </a:xfrm>
          <a:prstGeom prst="rect">
            <a:avLst/>
          </a:prstGeom>
          <a:ln w="12700">
            <a:miter lim="400000"/>
          </a:ln>
        </p:spPr>
      </p:pic>
      <p:sp>
        <p:nvSpPr>
          <p:cNvPr id="14" name="Making Recruitment Safer">
            <a:extLst>
              <a:ext uri="{FF2B5EF4-FFF2-40B4-BE49-F238E27FC236}">
                <a16:creationId xmlns:a16="http://schemas.microsoft.com/office/drawing/2014/main" xmlns="" id="{B08FE7C8-FCF5-41C4-98EA-A603FE448B31}"/>
              </a:ext>
            </a:extLst>
          </p:cNvPr>
          <p:cNvSpPr txBox="1"/>
          <p:nvPr/>
        </p:nvSpPr>
        <p:spPr>
          <a:xfrm>
            <a:off x="2986778" y="8010529"/>
            <a:ext cx="1636665" cy="2385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8100" tIns="38100" rIns="38100" bIns="38100">
            <a:spAutoFit/>
          </a:bodyPr>
          <a:lstStyle>
            <a:lvl1pPr>
              <a:defRPr sz="1400" i="1">
                <a:latin typeface="Arial"/>
                <a:ea typeface="Arial"/>
                <a:cs typeface="Arial"/>
                <a:sym typeface="Arial"/>
              </a:defRPr>
            </a:lvl1pPr>
          </a:lstStyle>
          <a:p>
            <a:pPr defTabSz="438136"/>
            <a:r>
              <a:rPr sz="1050" b="0" dirty="0"/>
              <a:t>Making Recruitment Safer</a:t>
            </a:r>
          </a:p>
        </p:txBody>
      </p:sp>
      <p:sp>
        <p:nvSpPr>
          <p:cNvPr id="8" name="Slide Number Placeholder 7">
            <a:extLst>
              <a:ext uri="{FF2B5EF4-FFF2-40B4-BE49-F238E27FC236}">
                <a16:creationId xmlns:a16="http://schemas.microsoft.com/office/drawing/2014/main" xmlns="" id="{EBA3A86E-AD75-4689-9A14-2D2312626427}"/>
              </a:ext>
            </a:extLst>
          </p:cNvPr>
          <p:cNvSpPr>
            <a:spLocks noGrp="1"/>
          </p:cNvSpPr>
          <p:nvPr>
            <p:ph type="sldNum" sz="quarter" idx="12"/>
          </p:nvPr>
        </p:nvSpPr>
        <p:spPr/>
        <p:txBody>
          <a:bodyPr/>
          <a:lstStyle/>
          <a:p>
            <a:pPr defTabSz="975390" hangingPunct="1"/>
            <a:fld id="{0C288060-685E-4AC8-B764-C3461FC5BC67}" type="slidenum">
              <a:rPr lang="en-GB" b="0" kern="1200">
                <a:solidFill>
                  <a:prstClr val="black">
                    <a:tint val="75000"/>
                  </a:prstClr>
                </a:solidFill>
                <a:latin typeface="Calibri" panose="020F0502020204030204"/>
                <a:ea typeface="+mn-ea"/>
                <a:cs typeface="+mn-cs"/>
              </a:rPr>
              <a:pPr defTabSz="975390" hangingPunct="1"/>
              <a:t>4</a:t>
            </a:fld>
            <a:endParaRPr lang="en-GB" b="0" kern="1200">
              <a:solidFill>
                <a:prstClr val="black">
                  <a:tint val="75000"/>
                </a:prstClr>
              </a:solidFill>
              <a:latin typeface="Calibri" panose="020F0502020204030204"/>
              <a:ea typeface="+mn-ea"/>
              <a:cs typeface="+mn-cs"/>
            </a:endParaRPr>
          </a:p>
        </p:txBody>
      </p:sp>
      <p:pic>
        <p:nvPicPr>
          <p:cNvPr id="4" name="Picture 3">
            <a:extLst>
              <a:ext uri="{FF2B5EF4-FFF2-40B4-BE49-F238E27FC236}">
                <a16:creationId xmlns:a16="http://schemas.microsoft.com/office/drawing/2014/main" xmlns="" id="{FFA95082-821F-4D78-A333-CB23137355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25840" y="2830466"/>
            <a:ext cx="3075093" cy="2046335"/>
          </a:xfrm>
          <a:prstGeom prst="rect">
            <a:avLst/>
          </a:prstGeom>
        </p:spPr>
      </p:pic>
      <p:pic>
        <p:nvPicPr>
          <p:cNvPr id="7" name="Picture 6">
            <a:extLst>
              <a:ext uri="{FF2B5EF4-FFF2-40B4-BE49-F238E27FC236}">
                <a16:creationId xmlns:a16="http://schemas.microsoft.com/office/drawing/2014/main" xmlns="" id="{7531025D-9698-4C04-8478-2AAD59B91AB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25840" y="5106110"/>
            <a:ext cx="3075093" cy="2193567"/>
          </a:xfrm>
          <a:prstGeom prst="rect">
            <a:avLst/>
          </a:prstGeom>
        </p:spPr>
      </p:pic>
    </p:spTree>
    <p:extLst>
      <p:ext uri="{BB962C8B-B14F-4D97-AF65-F5344CB8AC3E}">
        <p14:creationId xmlns:p14="http://schemas.microsoft.com/office/powerpoint/2010/main" val="435752573"/>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xmlns="" id="{A5186519-3FFC-4FF2-BD18-DAD9FA3E24BD}"/>
              </a:ext>
            </a:extLst>
          </p:cNvPr>
          <p:cNvSpPr/>
          <p:nvPr/>
        </p:nvSpPr>
        <p:spPr>
          <a:xfrm rot="5400000">
            <a:off x="8691042" y="4914666"/>
            <a:ext cx="3686386" cy="690880"/>
          </a:xfrm>
          <a:prstGeom prst="roundRect">
            <a:avLst/>
          </a:prstGeom>
          <a:ln>
            <a:solidFill>
              <a:srgbClr val="8F23B3"/>
            </a:solidFill>
          </a:ln>
        </p:spPr>
        <p:style>
          <a:lnRef idx="2">
            <a:schemeClr val="dk1"/>
          </a:lnRef>
          <a:fillRef idx="1">
            <a:schemeClr val="lt1"/>
          </a:fillRef>
          <a:effectRef idx="0">
            <a:schemeClr val="dk1"/>
          </a:effectRef>
          <a:fontRef idx="minor">
            <a:schemeClr val="dk1"/>
          </a:fontRef>
        </p:style>
        <p:txBody>
          <a:bodyPr anchor="ctr"/>
          <a:lstStyle/>
          <a:p>
            <a:pPr defTabSz="975390" hangingPunct="1">
              <a:defRPr/>
            </a:pPr>
            <a:r>
              <a:rPr lang="en-GB" sz="1493" b="0" kern="1200" dirty="0">
                <a:solidFill>
                  <a:prstClr val="black"/>
                </a:solidFill>
                <a:latin typeface="Arial" panose="020B0604020202020204" pitchFamily="34" charset="0"/>
                <a:cs typeface="Arial" panose="020B0604020202020204" pitchFamily="34" charset="0"/>
              </a:rPr>
              <a:t>Case can be closed at any stage</a:t>
            </a:r>
            <a:endParaRPr lang="en-GB" sz="1067" b="0" kern="1200" dirty="0">
              <a:solidFill>
                <a:prstClr val="black"/>
              </a:solidFill>
              <a:latin typeface="Arial" panose="020B0604020202020204" pitchFamily="34" charset="0"/>
              <a:cs typeface="Arial" panose="020B0604020202020204" pitchFamily="34" charset="0"/>
            </a:endParaRPr>
          </a:p>
        </p:txBody>
      </p:sp>
      <p:sp>
        <p:nvSpPr>
          <p:cNvPr id="25" name="Up Arrow 24">
            <a:extLst>
              <a:ext uri="{FF2B5EF4-FFF2-40B4-BE49-F238E27FC236}">
                <a16:creationId xmlns:a16="http://schemas.microsoft.com/office/drawing/2014/main" xmlns="" id="{518CAB12-27AB-4371-895E-C42A2D46DE9E}"/>
              </a:ext>
            </a:extLst>
          </p:cNvPr>
          <p:cNvSpPr/>
          <p:nvPr/>
        </p:nvSpPr>
        <p:spPr>
          <a:xfrm rot="5400000">
            <a:off x="9574953" y="3185775"/>
            <a:ext cx="460587" cy="1075267"/>
          </a:xfrm>
          <a:prstGeom prst="upArrow">
            <a:avLst/>
          </a:prstGeom>
          <a:ln>
            <a:solidFill>
              <a:srgbClr val="8F23B3"/>
            </a:solidFill>
          </a:ln>
        </p:spPr>
        <p:style>
          <a:lnRef idx="2">
            <a:schemeClr val="accent6"/>
          </a:lnRef>
          <a:fillRef idx="1">
            <a:schemeClr val="lt1"/>
          </a:fillRef>
          <a:effectRef idx="0">
            <a:schemeClr val="accent6"/>
          </a:effectRef>
          <a:fontRef idx="minor">
            <a:schemeClr val="dk1"/>
          </a:fontRef>
        </p:style>
        <p:txBody>
          <a:bodyPr anchor="ctr"/>
          <a:lstStyle/>
          <a:p>
            <a:pPr defTabSz="975390" hangingPunct="1">
              <a:defRPr/>
            </a:pPr>
            <a:endParaRPr lang="en-GB" sz="1920" b="0" kern="1200">
              <a:solidFill>
                <a:prstClr val="black"/>
              </a:solidFill>
              <a:latin typeface="Arial" panose="020B0604020202020204" pitchFamily="34" charset="0"/>
              <a:cs typeface="Arial" panose="020B0604020202020204" pitchFamily="34" charset="0"/>
            </a:endParaRPr>
          </a:p>
        </p:txBody>
      </p:sp>
      <p:sp>
        <p:nvSpPr>
          <p:cNvPr id="26" name="Up Arrow 25">
            <a:extLst>
              <a:ext uri="{FF2B5EF4-FFF2-40B4-BE49-F238E27FC236}">
                <a16:creationId xmlns:a16="http://schemas.microsoft.com/office/drawing/2014/main" xmlns="" id="{4A9153E7-1156-4A57-A69A-1F0CA8847DEA}"/>
              </a:ext>
            </a:extLst>
          </p:cNvPr>
          <p:cNvSpPr/>
          <p:nvPr/>
        </p:nvSpPr>
        <p:spPr>
          <a:xfrm rot="5400000">
            <a:off x="9574953" y="3954548"/>
            <a:ext cx="460587" cy="1075267"/>
          </a:xfrm>
          <a:prstGeom prst="upArrow">
            <a:avLst/>
          </a:prstGeom>
          <a:ln>
            <a:solidFill>
              <a:srgbClr val="8F23B3"/>
            </a:solidFill>
          </a:ln>
        </p:spPr>
        <p:style>
          <a:lnRef idx="2">
            <a:schemeClr val="accent6"/>
          </a:lnRef>
          <a:fillRef idx="1">
            <a:schemeClr val="lt1"/>
          </a:fillRef>
          <a:effectRef idx="0">
            <a:schemeClr val="accent6"/>
          </a:effectRef>
          <a:fontRef idx="minor">
            <a:schemeClr val="dk1"/>
          </a:fontRef>
        </p:style>
        <p:txBody>
          <a:bodyPr anchor="ctr"/>
          <a:lstStyle/>
          <a:p>
            <a:pPr defTabSz="975390" hangingPunct="1">
              <a:defRPr/>
            </a:pPr>
            <a:endParaRPr lang="en-GB" sz="1920" b="0" kern="1200">
              <a:solidFill>
                <a:prstClr val="black"/>
              </a:solidFill>
              <a:latin typeface="Arial" panose="020B0604020202020204" pitchFamily="34" charset="0"/>
              <a:cs typeface="Arial" panose="020B0604020202020204" pitchFamily="34" charset="0"/>
            </a:endParaRPr>
          </a:p>
        </p:txBody>
      </p:sp>
      <p:sp>
        <p:nvSpPr>
          <p:cNvPr id="27" name="Up Arrow 26">
            <a:extLst>
              <a:ext uri="{FF2B5EF4-FFF2-40B4-BE49-F238E27FC236}">
                <a16:creationId xmlns:a16="http://schemas.microsoft.com/office/drawing/2014/main" xmlns="" id="{7FAAC773-45C1-471B-AF8D-1C70DBB1F3A0}"/>
              </a:ext>
            </a:extLst>
          </p:cNvPr>
          <p:cNvSpPr/>
          <p:nvPr/>
        </p:nvSpPr>
        <p:spPr>
          <a:xfrm rot="5400000">
            <a:off x="9574953" y="4723321"/>
            <a:ext cx="460587" cy="1075267"/>
          </a:xfrm>
          <a:prstGeom prst="upArrow">
            <a:avLst/>
          </a:prstGeom>
          <a:ln>
            <a:solidFill>
              <a:srgbClr val="8F23B3"/>
            </a:solidFill>
          </a:ln>
        </p:spPr>
        <p:style>
          <a:lnRef idx="2">
            <a:schemeClr val="accent6"/>
          </a:lnRef>
          <a:fillRef idx="1">
            <a:schemeClr val="lt1"/>
          </a:fillRef>
          <a:effectRef idx="0">
            <a:schemeClr val="accent6"/>
          </a:effectRef>
          <a:fontRef idx="minor">
            <a:schemeClr val="dk1"/>
          </a:fontRef>
        </p:style>
        <p:txBody>
          <a:bodyPr anchor="ctr"/>
          <a:lstStyle/>
          <a:p>
            <a:pPr defTabSz="975390" hangingPunct="1">
              <a:defRPr/>
            </a:pPr>
            <a:endParaRPr lang="en-GB" sz="1920" b="0" kern="1200">
              <a:solidFill>
                <a:prstClr val="black"/>
              </a:solidFill>
              <a:latin typeface="Arial" panose="020B0604020202020204" pitchFamily="34" charset="0"/>
              <a:cs typeface="Arial" panose="020B0604020202020204" pitchFamily="34" charset="0"/>
            </a:endParaRPr>
          </a:p>
        </p:txBody>
      </p:sp>
      <p:sp>
        <p:nvSpPr>
          <p:cNvPr id="28" name="Up Arrow 27">
            <a:extLst>
              <a:ext uri="{FF2B5EF4-FFF2-40B4-BE49-F238E27FC236}">
                <a16:creationId xmlns:a16="http://schemas.microsoft.com/office/drawing/2014/main" xmlns="" id="{2F28F219-2A0E-42C4-BA7D-02ADF5223EB1}"/>
              </a:ext>
            </a:extLst>
          </p:cNvPr>
          <p:cNvSpPr/>
          <p:nvPr/>
        </p:nvSpPr>
        <p:spPr>
          <a:xfrm rot="5400000">
            <a:off x="9574953" y="5490402"/>
            <a:ext cx="460587" cy="1075267"/>
          </a:xfrm>
          <a:prstGeom prst="upArrow">
            <a:avLst/>
          </a:prstGeom>
          <a:ln>
            <a:solidFill>
              <a:srgbClr val="8F23B3"/>
            </a:solidFill>
          </a:ln>
        </p:spPr>
        <p:style>
          <a:lnRef idx="2">
            <a:schemeClr val="accent6"/>
          </a:lnRef>
          <a:fillRef idx="1">
            <a:schemeClr val="lt1"/>
          </a:fillRef>
          <a:effectRef idx="0">
            <a:schemeClr val="accent6"/>
          </a:effectRef>
          <a:fontRef idx="minor">
            <a:schemeClr val="dk1"/>
          </a:fontRef>
        </p:style>
        <p:txBody>
          <a:bodyPr anchor="ctr"/>
          <a:lstStyle/>
          <a:p>
            <a:pPr defTabSz="975390" hangingPunct="1">
              <a:defRPr/>
            </a:pPr>
            <a:endParaRPr lang="en-GB" sz="1920" b="0" kern="1200">
              <a:solidFill>
                <a:prstClr val="black"/>
              </a:solidFill>
              <a:latin typeface="Arial" panose="020B0604020202020204" pitchFamily="34" charset="0"/>
              <a:cs typeface="Arial" panose="020B0604020202020204" pitchFamily="34" charset="0"/>
            </a:endParaRPr>
          </a:p>
        </p:txBody>
      </p:sp>
      <p:sp>
        <p:nvSpPr>
          <p:cNvPr id="29" name="Up Arrow 28">
            <a:extLst>
              <a:ext uri="{FF2B5EF4-FFF2-40B4-BE49-F238E27FC236}">
                <a16:creationId xmlns:a16="http://schemas.microsoft.com/office/drawing/2014/main" xmlns="" id="{E087003F-F08C-4C5B-9465-8F244B67093C}"/>
              </a:ext>
            </a:extLst>
          </p:cNvPr>
          <p:cNvSpPr/>
          <p:nvPr/>
        </p:nvSpPr>
        <p:spPr>
          <a:xfrm rot="5400000">
            <a:off x="9574953" y="6259175"/>
            <a:ext cx="460587" cy="1075267"/>
          </a:xfrm>
          <a:prstGeom prst="upArrow">
            <a:avLst/>
          </a:prstGeom>
          <a:ln>
            <a:solidFill>
              <a:srgbClr val="8F23B3"/>
            </a:solidFill>
          </a:ln>
        </p:spPr>
        <p:style>
          <a:lnRef idx="2">
            <a:schemeClr val="accent6"/>
          </a:lnRef>
          <a:fillRef idx="1">
            <a:schemeClr val="lt1"/>
          </a:fillRef>
          <a:effectRef idx="0">
            <a:schemeClr val="accent6"/>
          </a:effectRef>
          <a:fontRef idx="minor">
            <a:schemeClr val="dk1"/>
          </a:fontRef>
        </p:style>
        <p:txBody>
          <a:bodyPr anchor="ctr"/>
          <a:lstStyle/>
          <a:p>
            <a:pPr defTabSz="975390" hangingPunct="1">
              <a:defRPr/>
            </a:pPr>
            <a:endParaRPr lang="en-GB" sz="1920" b="0" kern="1200">
              <a:solidFill>
                <a:prstClr val="black"/>
              </a:solidFill>
              <a:latin typeface="Arial" panose="020B0604020202020204" pitchFamily="34" charset="0"/>
              <a:cs typeface="Arial" panose="020B0604020202020204" pitchFamily="34" charset="0"/>
            </a:endParaRPr>
          </a:p>
        </p:txBody>
      </p:sp>
      <p:sp>
        <p:nvSpPr>
          <p:cNvPr id="8" name="Isosceles Triangle 7">
            <a:extLst>
              <a:ext uri="{FF2B5EF4-FFF2-40B4-BE49-F238E27FC236}">
                <a16:creationId xmlns:a16="http://schemas.microsoft.com/office/drawing/2014/main" xmlns="" id="{7743831D-DBEC-4822-80E6-6AC76F46F69E}"/>
              </a:ext>
            </a:extLst>
          </p:cNvPr>
          <p:cNvSpPr/>
          <p:nvPr/>
        </p:nvSpPr>
        <p:spPr>
          <a:xfrm>
            <a:off x="4056050" y="2879197"/>
            <a:ext cx="4301278" cy="4301278"/>
          </a:xfrm>
          <a:prstGeom prst="triangle">
            <a:avLst/>
          </a:prstGeom>
          <a:solidFill>
            <a:srgbClr val="9C9A0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6">
              <a:alpha val="90000"/>
              <a:hueOff val="0"/>
              <a:satOff val="0"/>
              <a:lumOff val="0"/>
              <a:alphaOff val="0"/>
            </a:schemeClr>
          </a:fillRef>
          <a:effectRef idx="2">
            <a:schemeClr val="accent6">
              <a:alpha val="90000"/>
              <a:hueOff val="0"/>
              <a:satOff val="0"/>
              <a:lumOff val="0"/>
              <a:alphaOff val="0"/>
            </a:schemeClr>
          </a:effectRef>
          <a:fontRef idx="minor">
            <a:schemeClr val="lt1"/>
          </a:fontRef>
        </p:style>
      </p:sp>
      <p:sp>
        <p:nvSpPr>
          <p:cNvPr id="31" name="Up Arrow 30">
            <a:extLst>
              <a:ext uri="{FF2B5EF4-FFF2-40B4-BE49-F238E27FC236}">
                <a16:creationId xmlns:a16="http://schemas.microsoft.com/office/drawing/2014/main" xmlns="" id="{3A57B9E6-662B-4E21-B510-CDE2C72ED987}"/>
              </a:ext>
            </a:extLst>
          </p:cNvPr>
          <p:cNvSpPr/>
          <p:nvPr/>
        </p:nvSpPr>
        <p:spPr>
          <a:xfrm rot="5400000">
            <a:off x="5505041" y="3262827"/>
            <a:ext cx="382693" cy="999067"/>
          </a:xfrm>
          <a:prstGeom prst="upArrow">
            <a:avLst/>
          </a:prstGeom>
          <a:ln>
            <a:solidFill>
              <a:srgbClr val="8F23B3"/>
            </a:solidFill>
          </a:ln>
        </p:spPr>
        <p:style>
          <a:lnRef idx="2">
            <a:schemeClr val="accent6"/>
          </a:lnRef>
          <a:fillRef idx="1">
            <a:schemeClr val="lt1"/>
          </a:fillRef>
          <a:effectRef idx="0">
            <a:schemeClr val="accent6"/>
          </a:effectRef>
          <a:fontRef idx="minor">
            <a:schemeClr val="dk1"/>
          </a:fontRef>
        </p:style>
        <p:txBody>
          <a:bodyPr anchor="ctr"/>
          <a:lstStyle/>
          <a:p>
            <a:pPr defTabSz="975390" hangingPunct="1">
              <a:defRPr/>
            </a:pPr>
            <a:endParaRPr lang="en-GB" sz="1920" b="0" kern="1200">
              <a:solidFill>
                <a:prstClr val="black"/>
              </a:solidFill>
              <a:latin typeface="Arial" panose="020B0604020202020204" pitchFamily="34" charset="0"/>
              <a:cs typeface="Arial" panose="020B0604020202020204" pitchFamily="34" charset="0"/>
            </a:endParaRPr>
          </a:p>
        </p:txBody>
      </p:sp>
      <p:sp>
        <p:nvSpPr>
          <p:cNvPr id="48140" name="Slide Number Placeholder 3">
            <a:extLst>
              <a:ext uri="{FF2B5EF4-FFF2-40B4-BE49-F238E27FC236}">
                <a16:creationId xmlns:a16="http://schemas.microsoft.com/office/drawing/2014/main" xmlns="" id="{D4609A1F-6483-41F7-8BBB-41CB5E75EF32}"/>
              </a:ext>
            </a:extLst>
          </p:cNvPr>
          <p:cNvSpPr>
            <a:spLocks noGrp="1" noChangeArrowheads="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7536" tIns="48768" rIns="97536" bIns="48768" numCol="1" rtlCol="0" anchor="ctr" anchorCtr="0" compatLnSpc="1">
            <a:prstTxWarp prst="textNoShape">
              <a:avLst/>
            </a:prstTxWarp>
          </a:bodyPr>
          <a:lstStyle>
            <a:defPPr>
              <a:defRPr lang="en-US"/>
            </a:defPPr>
            <a:lvl1pPr algn="r" rtl="0" eaLnBrk="1" fontAlgn="base" hangingPunct="1">
              <a:spcBef>
                <a:spcPct val="0"/>
              </a:spcBef>
              <a:spcAft>
                <a:spcPct val="0"/>
              </a:spcAft>
              <a:defRPr sz="1067" kern="1200">
                <a:solidFill>
                  <a:srgbClr val="7F7F7F"/>
                </a:solidFill>
                <a:latin typeface="Arial" panose="020B0604020202020204" pitchFamily="34" charset="0"/>
                <a:ea typeface="+mn-ea"/>
                <a:cs typeface="Arial" panose="020B0604020202020204" pitchFamily="34" charset="0"/>
              </a:defRPr>
            </a:lvl1pPr>
            <a:lvl2pPr marL="487684"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75366"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463049"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950732"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438415" algn="l" defTabSz="975366"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926098" algn="l" defTabSz="975366"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413781" algn="l" defTabSz="975366"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901465" algn="l" defTabSz="975366"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defTabSz="975390">
              <a:defRPr/>
            </a:pPr>
            <a:fld id="{FFD1A7E9-94A6-4A9E-B281-C38C0466FBAF}" type="slidenum">
              <a:rPr lang="en-GB" altLang="en-US" b="0"/>
              <a:pPr defTabSz="975390">
                <a:defRPr/>
              </a:pPr>
              <a:t>5</a:t>
            </a:fld>
            <a:endParaRPr lang="en-GB" altLang="en-US" b="0">
              <a:latin typeface="Times New Roman" panose="02020603050405020304" pitchFamily="18" charset="0"/>
            </a:endParaRPr>
          </a:p>
        </p:txBody>
      </p:sp>
      <p:sp>
        <p:nvSpPr>
          <p:cNvPr id="5" name="Rounded Rectangle 4">
            <a:extLst>
              <a:ext uri="{FF2B5EF4-FFF2-40B4-BE49-F238E27FC236}">
                <a16:creationId xmlns:a16="http://schemas.microsoft.com/office/drawing/2014/main" xmlns="" id="{F2DF063A-1EED-4243-8298-7CE808951DC3}"/>
              </a:ext>
            </a:extLst>
          </p:cNvPr>
          <p:cNvSpPr/>
          <p:nvPr/>
        </p:nvSpPr>
        <p:spPr>
          <a:xfrm>
            <a:off x="2125141" y="3416912"/>
            <a:ext cx="3149601" cy="690880"/>
          </a:xfrm>
          <a:prstGeom prst="roundRect">
            <a:avLst/>
          </a:prstGeom>
          <a:ln>
            <a:solidFill>
              <a:srgbClr val="8F23B3"/>
            </a:solidFill>
          </a:ln>
        </p:spPr>
        <p:style>
          <a:lnRef idx="2">
            <a:schemeClr val="dk1"/>
          </a:lnRef>
          <a:fillRef idx="1">
            <a:schemeClr val="lt1"/>
          </a:fillRef>
          <a:effectRef idx="0">
            <a:schemeClr val="dk1"/>
          </a:effectRef>
          <a:fontRef idx="minor">
            <a:schemeClr val="dk1"/>
          </a:fontRef>
        </p:style>
        <p:txBody>
          <a:bodyPr anchor="ctr"/>
          <a:lstStyle/>
          <a:p>
            <a:pPr algn="l" defTabSz="975390" hangingPunct="1">
              <a:defRPr/>
            </a:pPr>
            <a:r>
              <a:rPr lang="en-GB" sz="1280" kern="1200" dirty="0">
                <a:solidFill>
                  <a:prstClr val="black"/>
                </a:solidFill>
                <a:latin typeface="Arial" panose="020B0604020202020204" pitchFamily="34" charset="0"/>
                <a:cs typeface="Arial" panose="020B0604020202020204" pitchFamily="34" charset="0"/>
              </a:rPr>
              <a:t>Relevant offences </a:t>
            </a:r>
          </a:p>
          <a:p>
            <a:pPr algn="l" defTabSz="975390" hangingPunct="1">
              <a:defRPr/>
            </a:pPr>
            <a:r>
              <a:rPr lang="en-GB" sz="1280" kern="1200" dirty="0">
                <a:solidFill>
                  <a:prstClr val="black"/>
                </a:solidFill>
                <a:latin typeface="Arial" panose="020B0604020202020204" pitchFamily="34" charset="0"/>
                <a:cs typeface="Arial" panose="020B0604020202020204" pitchFamily="34" charset="0"/>
              </a:rPr>
              <a:t>(</a:t>
            </a:r>
            <a:r>
              <a:rPr lang="en-GB" sz="1280" b="0" kern="1200" dirty="0">
                <a:solidFill>
                  <a:prstClr val="black"/>
                </a:solidFill>
                <a:latin typeface="Arial" panose="020B0604020202020204" pitchFamily="34" charset="0"/>
                <a:cs typeface="Arial" panose="020B0604020202020204" pitchFamily="34" charset="0"/>
              </a:rPr>
              <a:t>Autobar) without representations</a:t>
            </a:r>
          </a:p>
        </p:txBody>
      </p:sp>
      <p:sp>
        <p:nvSpPr>
          <p:cNvPr id="9" name="Freeform 8">
            <a:extLst>
              <a:ext uri="{FF2B5EF4-FFF2-40B4-BE49-F238E27FC236}">
                <a16:creationId xmlns:a16="http://schemas.microsoft.com/office/drawing/2014/main" xmlns="" id="{23E3DAE3-DCCE-40F1-A2E1-D654F33F43E7}"/>
              </a:ext>
            </a:extLst>
          </p:cNvPr>
          <p:cNvSpPr/>
          <p:nvPr/>
        </p:nvSpPr>
        <p:spPr>
          <a:xfrm>
            <a:off x="6195910" y="5721535"/>
            <a:ext cx="3147907" cy="611294"/>
          </a:xfrm>
          <a:custGeom>
            <a:avLst/>
            <a:gdLst>
              <a:gd name="connsiteX0" fmla="*/ 0 w 2952318"/>
              <a:gd name="connsiteY0" fmla="*/ 95562 h 573363"/>
              <a:gd name="connsiteX1" fmla="*/ 27990 w 2952318"/>
              <a:gd name="connsiteY1" fmla="*/ 27989 h 573363"/>
              <a:gd name="connsiteX2" fmla="*/ 95563 w 2952318"/>
              <a:gd name="connsiteY2" fmla="*/ 0 h 573363"/>
              <a:gd name="connsiteX3" fmla="*/ 2856756 w 2952318"/>
              <a:gd name="connsiteY3" fmla="*/ 0 h 573363"/>
              <a:gd name="connsiteX4" fmla="*/ 2924329 w 2952318"/>
              <a:gd name="connsiteY4" fmla="*/ 27990 h 573363"/>
              <a:gd name="connsiteX5" fmla="*/ 2952318 w 2952318"/>
              <a:gd name="connsiteY5" fmla="*/ 95563 h 573363"/>
              <a:gd name="connsiteX6" fmla="*/ 2952318 w 2952318"/>
              <a:gd name="connsiteY6" fmla="*/ 477801 h 573363"/>
              <a:gd name="connsiteX7" fmla="*/ 2924329 w 2952318"/>
              <a:gd name="connsiteY7" fmla="*/ 545374 h 573363"/>
              <a:gd name="connsiteX8" fmla="*/ 2856756 w 2952318"/>
              <a:gd name="connsiteY8" fmla="*/ 573363 h 573363"/>
              <a:gd name="connsiteX9" fmla="*/ 95562 w 2952318"/>
              <a:gd name="connsiteY9" fmla="*/ 573363 h 573363"/>
              <a:gd name="connsiteX10" fmla="*/ 27989 w 2952318"/>
              <a:gd name="connsiteY10" fmla="*/ 545373 h 573363"/>
              <a:gd name="connsiteX11" fmla="*/ 0 w 2952318"/>
              <a:gd name="connsiteY11" fmla="*/ 477800 h 573363"/>
              <a:gd name="connsiteX12" fmla="*/ 0 w 2952318"/>
              <a:gd name="connsiteY12" fmla="*/ 95562 h 5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52318" h="573363">
                <a:moveTo>
                  <a:pt x="0" y="95562"/>
                </a:moveTo>
                <a:cubicBezTo>
                  <a:pt x="0" y="70217"/>
                  <a:pt x="10068" y="45911"/>
                  <a:pt x="27990" y="27989"/>
                </a:cubicBezTo>
                <a:cubicBezTo>
                  <a:pt x="45911" y="10068"/>
                  <a:pt x="70218" y="0"/>
                  <a:pt x="95563" y="0"/>
                </a:cubicBezTo>
                <a:lnTo>
                  <a:pt x="2856756" y="0"/>
                </a:lnTo>
                <a:cubicBezTo>
                  <a:pt x="2882101" y="0"/>
                  <a:pt x="2906407" y="10068"/>
                  <a:pt x="2924329" y="27990"/>
                </a:cubicBezTo>
                <a:cubicBezTo>
                  <a:pt x="2942250" y="45911"/>
                  <a:pt x="2952318" y="70218"/>
                  <a:pt x="2952318" y="95563"/>
                </a:cubicBezTo>
                <a:lnTo>
                  <a:pt x="2952318" y="477801"/>
                </a:lnTo>
                <a:cubicBezTo>
                  <a:pt x="2952318" y="503146"/>
                  <a:pt x="2942250" y="527452"/>
                  <a:pt x="2924329" y="545374"/>
                </a:cubicBezTo>
                <a:cubicBezTo>
                  <a:pt x="2906408" y="563295"/>
                  <a:pt x="2882101" y="573363"/>
                  <a:pt x="2856756" y="573363"/>
                </a:cubicBezTo>
                <a:lnTo>
                  <a:pt x="95562" y="573363"/>
                </a:lnTo>
                <a:cubicBezTo>
                  <a:pt x="70217" y="573363"/>
                  <a:pt x="45911" y="563295"/>
                  <a:pt x="27989" y="545373"/>
                </a:cubicBezTo>
                <a:cubicBezTo>
                  <a:pt x="10068" y="527452"/>
                  <a:pt x="0" y="503145"/>
                  <a:pt x="0" y="477800"/>
                </a:cubicBezTo>
                <a:lnTo>
                  <a:pt x="0" y="95562"/>
                </a:lnTo>
                <a:close/>
              </a:path>
            </a:pathLst>
          </a:custGeom>
          <a:ln>
            <a:solidFill>
              <a:srgbClr val="8F23B3"/>
            </a:solidFill>
          </a:ln>
        </p:spPr>
        <p:style>
          <a:lnRef idx="2">
            <a:schemeClr val="dk1"/>
          </a:lnRef>
          <a:fillRef idx="1">
            <a:schemeClr val="lt1"/>
          </a:fillRef>
          <a:effectRef idx="0">
            <a:schemeClr val="dk1"/>
          </a:effectRef>
          <a:fontRef idx="minor">
            <a:schemeClr val="dk1"/>
          </a:fontRef>
        </p:style>
        <p:txBody>
          <a:bodyPr lIns="86751" tIns="86751" rIns="86751" bIns="86751"/>
          <a:lstStyle/>
          <a:p>
            <a:pPr algn="l" defTabSz="663790" hangingPunct="1">
              <a:lnSpc>
                <a:spcPct val="90000"/>
              </a:lnSpc>
              <a:spcAft>
                <a:spcPct val="35000"/>
              </a:spcAft>
              <a:defRPr/>
            </a:pPr>
            <a:r>
              <a:rPr lang="en-GB" sz="1280" kern="1200" dirty="0">
                <a:solidFill>
                  <a:srgbClr val="000000"/>
                </a:solidFill>
                <a:latin typeface="Arial" panose="020B0604020202020204" pitchFamily="34" charset="0"/>
                <a:cs typeface="Arial" panose="020B0604020202020204" pitchFamily="34" charset="0"/>
              </a:rPr>
              <a:t>Stage 2</a:t>
            </a:r>
          </a:p>
          <a:p>
            <a:pPr marL="60961" lvl="1" indent="-60961" algn="l" defTabSz="663790" hangingPunct="1">
              <a:lnSpc>
                <a:spcPct val="90000"/>
              </a:lnSpc>
              <a:spcAft>
                <a:spcPct val="15000"/>
              </a:spcAft>
              <a:defRPr/>
            </a:pPr>
            <a:r>
              <a:rPr lang="en-GB" sz="1280" b="0" kern="1200" dirty="0">
                <a:solidFill>
                  <a:srgbClr val="000000"/>
                </a:solidFill>
                <a:latin typeface="Arial" panose="020B0604020202020204" pitchFamily="34" charset="0"/>
                <a:cs typeface="Arial" panose="020B0604020202020204" pitchFamily="34" charset="0"/>
              </a:rPr>
              <a:t>Information Gathering and Assessment</a:t>
            </a:r>
          </a:p>
        </p:txBody>
      </p:sp>
      <p:sp>
        <p:nvSpPr>
          <p:cNvPr id="10" name="Rounded Rectangle 9">
            <a:extLst>
              <a:ext uri="{FF2B5EF4-FFF2-40B4-BE49-F238E27FC236}">
                <a16:creationId xmlns:a16="http://schemas.microsoft.com/office/drawing/2014/main" xmlns="" id="{910FD5C5-EB43-4B4B-92F5-16AE050E7C0E}"/>
              </a:ext>
            </a:extLst>
          </p:cNvPr>
          <p:cNvSpPr/>
          <p:nvPr/>
        </p:nvSpPr>
        <p:spPr>
          <a:xfrm>
            <a:off x="7039193" y="2495739"/>
            <a:ext cx="3149601" cy="690880"/>
          </a:xfrm>
          <a:prstGeom prst="roundRect">
            <a:avLst/>
          </a:prstGeom>
          <a:ln>
            <a:solidFill>
              <a:srgbClr val="8F23B3"/>
            </a:solidFill>
          </a:ln>
        </p:spPr>
        <p:style>
          <a:lnRef idx="2">
            <a:schemeClr val="dk1"/>
          </a:lnRef>
          <a:fillRef idx="1">
            <a:schemeClr val="lt1"/>
          </a:fillRef>
          <a:effectRef idx="0">
            <a:schemeClr val="dk1"/>
          </a:effectRef>
          <a:fontRef idx="minor">
            <a:schemeClr val="dk1"/>
          </a:fontRef>
        </p:style>
        <p:txBody>
          <a:bodyPr anchor="ctr"/>
          <a:lstStyle/>
          <a:p>
            <a:pPr algn="l" defTabSz="975390" hangingPunct="1">
              <a:defRPr/>
            </a:pPr>
            <a:r>
              <a:rPr lang="en-GB" sz="1280" kern="1200" dirty="0">
                <a:solidFill>
                  <a:prstClr val="black"/>
                </a:solidFill>
                <a:latin typeface="Arial" panose="020B0604020202020204" pitchFamily="34" charset="0"/>
                <a:cs typeface="Arial" panose="020B0604020202020204" pitchFamily="34" charset="0"/>
              </a:rPr>
              <a:t>Appeals</a:t>
            </a:r>
            <a:r>
              <a:rPr lang="en-GB" sz="1280" b="0" kern="1200" dirty="0">
                <a:solidFill>
                  <a:prstClr val="black"/>
                </a:solidFill>
                <a:latin typeface="Arial" panose="020B0604020202020204" pitchFamily="34" charset="0"/>
                <a:cs typeface="Arial" panose="020B0604020202020204" pitchFamily="34" charset="0"/>
              </a:rPr>
              <a:t> </a:t>
            </a:r>
          </a:p>
          <a:p>
            <a:pPr algn="l" defTabSz="975390" hangingPunct="1">
              <a:defRPr/>
            </a:pPr>
            <a:r>
              <a:rPr lang="en-GB" sz="1280" b="0" kern="1200" dirty="0">
                <a:solidFill>
                  <a:prstClr val="black"/>
                </a:solidFill>
                <a:latin typeface="Arial" panose="020B0604020202020204" pitchFamily="34" charset="0"/>
                <a:cs typeface="Arial" panose="020B0604020202020204" pitchFamily="34" charset="0"/>
              </a:rPr>
              <a:t>On the grounds of ‘error of fact’ or an ‘error of law’ </a:t>
            </a:r>
          </a:p>
        </p:txBody>
      </p:sp>
      <p:sp>
        <p:nvSpPr>
          <p:cNvPr id="11" name="Rounded Rectangle 10">
            <a:extLst>
              <a:ext uri="{FF2B5EF4-FFF2-40B4-BE49-F238E27FC236}">
                <a16:creationId xmlns:a16="http://schemas.microsoft.com/office/drawing/2014/main" xmlns="" id="{228FC28C-9FBB-4D43-A236-13684908CBF6}"/>
              </a:ext>
            </a:extLst>
          </p:cNvPr>
          <p:cNvSpPr/>
          <p:nvPr/>
        </p:nvSpPr>
        <p:spPr>
          <a:xfrm>
            <a:off x="2125137" y="2495739"/>
            <a:ext cx="3147907" cy="690880"/>
          </a:xfrm>
          <a:prstGeom prst="roundRect">
            <a:avLst/>
          </a:prstGeom>
          <a:ln>
            <a:solidFill>
              <a:srgbClr val="8F23B3"/>
            </a:solidFill>
          </a:ln>
        </p:spPr>
        <p:style>
          <a:lnRef idx="2">
            <a:schemeClr val="dk1"/>
          </a:lnRef>
          <a:fillRef idx="1">
            <a:schemeClr val="lt1"/>
          </a:fillRef>
          <a:effectRef idx="0">
            <a:schemeClr val="dk1"/>
          </a:effectRef>
          <a:fontRef idx="minor">
            <a:schemeClr val="dk1"/>
          </a:fontRef>
        </p:style>
        <p:txBody>
          <a:bodyPr anchor="ctr"/>
          <a:lstStyle/>
          <a:p>
            <a:pPr algn="l" defTabSz="975390" hangingPunct="1">
              <a:defRPr/>
            </a:pPr>
            <a:r>
              <a:rPr lang="en-GB" sz="1280" kern="1200" dirty="0">
                <a:solidFill>
                  <a:prstClr val="black"/>
                </a:solidFill>
                <a:latin typeface="Arial" panose="020B0604020202020204" pitchFamily="34" charset="0"/>
                <a:cs typeface="Arial" panose="020B0604020202020204" pitchFamily="34" charset="0"/>
              </a:rPr>
              <a:t>Reviews</a:t>
            </a:r>
            <a:r>
              <a:rPr lang="en-GB" sz="1280" b="0" kern="1200" dirty="0">
                <a:solidFill>
                  <a:prstClr val="black"/>
                </a:solidFill>
                <a:latin typeface="Arial" panose="020B0604020202020204" pitchFamily="34" charset="0"/>
                <a:cs typeface="Arial" panose="020B0604020202020204" pitchFamily="34" charset="0"/>
              </a:rPr>
              <a:t> </a:t>
            </a:r>
          </a:p>
          <a:p>
            <a:pPr algn="l" defTabSz="975390" hangingPunct="1">
              <a:defRPr/>
            </a:pPr>
            <a:r>
              <a:rPr lang="en-GB" sz="1280" b="0" kern="1200" dirty="0">
                <a:solidFill>
                  <a:prstClr val="black"/>
                </a:solidFill>
                <a:latin typeface="Arial" panose="020B0604020202020204" pitchFamily="34" charset="0"/>
                <a:cs typeface="Arial" panose="020B0604020202020204" pitchFamily="34" charset="0"/>
              </a:rPr>
              <a:t>After minimum barring period or at any time if statutory conditions met</a:t>
            </a:r>
          </a:p>
        </p:txBody>
      </p:sp>
      <p:sp>
        <p:nvSpPr>
          <p:cNvPr id="12" name="Bent Arrow 11">
            <a:extLst>
              <a:ext uri="{FF2B5EF4-FFF2-40B4-BE49-F238E27FC236}">
                <a16:creationId xmlns:a16="http://schemas.microsoft.com/office/drawing/2014/main" xmlns="" id="{4FB35728-1270-489F-822D-D29AC4BF0A36}"/>
              </a:ext>
            </a:extLst>
          </p:cNvPr>
          <p:cNvSpPr/>
          <p:nvPr/>
        </p:nvSpPr>
        <p:spPr>
          <a:xfrm>
            <a:off x="3660986" y="4261891"/>
            <a:ext cx="2534921" cy="768773"/>
          </a:xfrm>
          <a:prstGeom prst="bentArrow">
            <a:avLst/>
          </a:prstGeom>
          <a:ln>
            <a:solidFill>
              <a:srgbClr val="8F23B3"/>
            </a:solidFill>
          </a:ln>
          <a:effectLst/>
        </p:spPr>
        <p:style>
          <a:lnRef idx="2">
            <a:schemeClr val="accent6"/>
          </a:lnRef>
          <a:fillRef idx="1">
            <a:schemeClr val="lt1"/>
          </a:fillRef>
          <a:effectRef idx="0">
            <a:schemeClr val="accent6"/>
          </a:effectRef>
          <a:fontRef idx="minor">
            <a:schemeClr val="dk1"/>
          </a:fontRef>
        </p:style>
        <p:txBody>
          <a:bodyPr anchor="ctr"/>
          <a:lstStyle/>
          <a:p>
            <a:pPr defTabSz="975390" hangingPunct="1">
              <a:defRPr/>
            </a:pPr>
            <a:endParaRPr lang="en-GB" sz="1920" b="0" kern="1200">
              <a:solidFill>
                <a:prstClr val="black"/>
              </a:solidFill>
              <a:latin typeface="Arial" panose="020B0604020202020204" pitchFamily="34" charset="0"/>
              <a:cs typeface="Arial" panose="020B0604020202020204" pitchFamily="34" charset="0"/>
            </a:endParaRPr>
          </a:p>
        </p:txBody>
      </p:sp>
      <p:sp>
        <p:nvSpPr>
          <p:cNvPr id="13" name="Rounded Rectangle 12">
            <a:extLst>
              <a:ext uri="{FF2B5EF4-FFF2-40B4-BE49-F238E27FC236}">
                <a16:creationId xmlns:a16="http://schemas.microsoft.com/office/drawing/2014/main" xmlns="" id="{AB3BE36B-6059-46D6-B588-311EA61E37B7}"/>
              </a:ext>
            </a:extLst>
          </p:cNvPr>
          <p:cNvSpPr/>
          <p:nvPr/>
        </p:nvSpPr>
        <p:spPr>
          <a:xfrm>
            <a:off x="2125141" y="4952766"/>
            <a:ext cx="3149601" cy="690880"/>
          </a:xfrm>
          <a:prstGeom prst="roundRect">
            <a:avLst/>
          </a:prstGeom>
          <a:ln>
            <a:solidFill>
              <a:srgbClr val="8F23B3"/>
            </a:solidFill>
          </a:ln>
        </p:spPr>
        <p:style>
          <a:lnRef idx="2">
            <a:schemeClr val="dk1"/>
          </a:lnRef>
          <a:fillRef idx="1">
            <a:schemeClr val="lt1"/>
          </a:fillRef>
          <a:effectRef idx="0">
            <a:schemeClr val="dk1"/>
          </a:effectRef>
          <a:fontRef idx="minor">
            <a:schemeClr val="dk1"/>
          </a:fontRef>
        </p:style>
        <p:txBody>
          <a:bodyPr anchor="ctr"/>
          <a:lstStyle/>
          <a:p>
            <a:pPr algn="l" defTabSz="975390" hangingPunct="1">
              <a:defRPr/>
            </a:pPr>
            <a:r>
              <a:rPr lang="en-GB" sz="1493" kern="1200" dirty="0">
                <a:solidFill>
                  <a:prstClr val="black"/>
                </a:solidFill>
                <a:latin typeface="Arial" panose="020B0604020202020204" pitchFamily="34" charset="0"/>
                <a:cs typeface="Arial" panose="020B0604020202020204" pitchFamily="34" charset="0"/>
              </a:rPr>
              <a:t>Relevant offences </a:t>
            </a:r>
          </a:p>
          <a:p>
            <a:pPr algn="l" defTabSz="975390" hangingPunct="1">
              <a:defRPr/>
            </a:pPr>
            <a:r>
              <a:rPr lang="en-GB" sz="1493" b="0" kern="1200" dirty="0">
                <a:solidFill>
                  <a:prstClr val="black"/>
                </a:solidFill>
                <a:latin typeface="Arial" panose="020B0604020202020204" pitchFamily="34" charset="0"/>
                <a:cs typeface="Arial" panose="020B0604020202020204" pitchFamily="34" charset="0"/>
              </a:rPr>
              <a:t>(Autobar) with representations</a:t>
            </a:r>
          </a:p>
          <a:p>
            <a:pPr algn="l" defTabSz="975390" hangingPunct="1">
              <a:defRPr/>
            </a:pPr>
            <a:endParaRPr lang="en-GB" sz="1173" b="0" kern="1200" dirty="0">
              <a:solidFill>
                <a:prstClr val="black"/>
              </a:solidFill>
              <a:latin typeface="Arial" panose="020B0604020202020204" pitchFamily="34" charset="0"/>
              <a:cs typeface="Arial" panose="020B0604020202020204" pitchFamily="34" charset="0"/>
            </a:endParaRPr>
          </a:p>
        </p:txBody>
      </p:sp>
      <p:sp>
        <p:nvSpPr>
          <p:cNvPr id="14" name="Up Arrow 13">
            <a:extLst>
              <a:ext uri="{FF2B5EF4-FFF2-40B4-BE49-F238E27FC236}">
                <a16:creationId xmlns:a16="http://schemas.microsoft.com/office/drawing/2014/main" xmlns="" id="{77C45F91-F02A-4F14-A070-A73731C76DA5}"/>
              </a:ext>
            </a:extLst>
          </p:cNvPr>
          <p:cNvSpPr/>
          <p:nvPr/>
        </p:nvSpPr>
        <p:spPr>
          <a:xfrm>
            <a:off x="3506894" y="5565751"/>
            <a:ext cx="460587" cy="1537548"/>
          </a:xfrm>
          <a:prstGeom prst="upArrow">
            <a:avLst/>
          </a:prstGeom>
          <a:ln>
            <a:solidFill>
              <a:srgbClr val="8F23B3"/>
            </a:solidFill>
          </a:ln>
        </p:spPr>
        <p:style>
          <a:lnRef idx="2">
            <a:schemeClr val="accent6"/>
          </a:lnRef>
          <a:fillRef idx="1">
            <a:schemeClr val="lt1"/>
          </a:fillRef>
          <a:effectRef idx="0">
            <a:schemeClr val="accent6"/>
          </a:effectRef>
          <a:fontRef idx="minor">
            <a:schemeClr val="dk1"/>
          </a:fontRef>
        </p:style>
        <p:txBody>
          <a:bodyPr anchor="ctr"/>
          <a:lstStyle/>
          <a:p>
            <a:pPr defTabSz="975390" hangingPunct="1">
              <a:defRPr/>
            </a:pPr>
            <a:endParaRPr lang="en-GB" sz="1920" b="0" kern="1200">
              <a:solidFill>
                <a:prstClr val="black"/>
              </a:solidFill>
              <a:latin typeface="Arial" panose="020B0604020202020204" pitchFamily="34" charset="0"/>
              <a:cs typeface="Arial" panose="020B0604020202020204" pitchFamily="34" charset="0"/>
            </a:endParaRPr>
          </a:p>
        </p:txBody>
      </p:sp>
      <p:sp>
        <p:nvSpPr>
          <p:cNvPr id="15" name="Freeform 14">
            <a:extLst>
              <a:ext uri="{FF2B5EF4-FFF2-40B4-BE49-F238E27FC236}">
                <a16:creationId xmlns:a16="http://schemas.microsoft.com/office/drawing/2014/main" xmlns="" id="{1C84CE55-C16B-4137-962B-DB8D35F757C8}"/>
              </a:ext>
            </a:extLst>
          </p:cNvPr>
          <p:cNvSpPr/>
          <p:nvPr/>
        </p:nvSpPr>
        <p:spPr>
          <a:xfrm>
            <a:off x="6195910" y="4952763"/>
            <a:ext cx="3147907" cy="611294"/>
          </a:xfrm>
          <a:custGeom>
            <a:avLst/>
            <a:gdLst>
              <a:gd name="connsiteX0" fmla="*/ 0 w 2952318"/>
              <a:gd name="connsiteY0" fmla="*/ 95562 h 573363"/>
              <a:gd name="connsiteX1" fmla="*/ 27990 w 2952318"/>
              <a:gd name="connsiteY1" fmla="*/ 27989 h 573363"/>
              <a:gd name="connsiteX2" fmla="*/ 95563 w 2952318"/>
              <a:gd name="connsiteY2" fmla="*/ 0 h 573363"/>
              <a:gd name="connsiteX3" fmla="*/ 2856756 w 2952318"/>
              <a:gd name="connsiteY3" fmla="*/ 0 h 573363"/>
              <a:gd name="connsiteX4" fmla="*/ 2924329 w 2952318"/>
              <a:gd name="connsiteY4" fmla="*/ 27990 h 573363"/>
              <a:gd name="connsiteX5" fmla="*/ 2952318 w 2952318"/>
              <a:gd name="connsiteY5" fmla="*/ 95563 h 573363"/>
              <a:gd name="connsiteX6" fmla="*/ 2952318 w 2952318"/>
              <a:gd name="connsiteY6" fmla="*/ 477801 h 573363"/>
              <a:gd name="connsiteX7" fmla="*/ 2924329 w 2952318"/>
              <a:gd name="connsiteY7" fmla="*/ 545374 h 573363"/>
              <a:gd name="connsiteX8" fmla="*/ 2856756 w 2952318"/>
              <a:gd name="connsiteY8" fmla="*/ 573363 h 573363"/>
              <a:gd name="connsiteX9" fmla="*/ 95562 w 2952318"/>
              <a:gd name="connsiteY9" fmla="*/ 573363 h 573363"/>
              <a:gd name="connsiteX10" fmla="*/ 27989 w 2952318"/>
              <a:gd name="connsiteY10" fmla="*/ 545373 h 573363"/>
              <a:gd name="connsiteX11" fmla="*/ 0 w 2952318"/>
              <a:gd name="connsiteY11" fmla="*/ 477800 h 573363"/>
              <a:gd name="connsiteX12" fmla="*/ 0 w 2952318"/>
              <a:gd name="connsiteY12" fmla="*/ 95562 h 5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52318" h="573363">
                <a:moveTo>
                  <a:pt x="0" y="95562"/>
                </a:moveTo>
                <a:cubicBezTo>
                  <a:pt x="0" y="70217"/>
                  <a:pt x="10068" y="45911"/>
                  <a:pt x="27990" y="27989"/>
                </a:cubicBezTo>
                <a:cubicBezTo>
                  <a:pt x="45911" y="10068"/>
                  <a:pt x="70218" y="0"/>
                  <a:pt x="95563" y="0"/>
                </a:cubicBezTo>
                <a:lnTo>
                  <a:pt x="2856756" y="0"/>
                </a:lnTo>
                <a:cubicBezTo>
                  <a:pt x="2882101" y="0"/>
                  <a:pt x="2906407" y="10068"/>
                  <a:pt x="2924329" y="27990"/>
                </a:cubicBezTo>
                <a:cubicBezTo>
                  <a:pt x="2942250" y="45911"/>
                  <a:pt x="2952318" y="70218"/>
                  <a:pt x="2952318" y="95563"/>
                </a:cubicBezTo>
                <a:lnTo>
                  <a:pt x="2952318" y="477801"/>
                </a:lnTo>
                <a:cubicBezTo>
                  <a:pt x="2952318" y="503146"/>
                  <a:pt x="2942250" y="527452"/>
                  <a:pt x="2924329" y="545374"/>
                </a:cubicBezTo>
                <a:cubicBezTo>
                  <a:pt x="2906408" y="563295"/>
                  <a:pt x="2882101" y="573363"/>
                  <a:pt x="2856756" y="573363"/>
                </a:cubicBezTo>
                <a:lnTo>
                  <a:pt x="95562" y="573363"/>
                </a:lnTo>
                <a:cubicBezTo>
                  <a:pt x="70217" y="573363"/>
                  <a:pt x="45911" y="563295"/>
                  <a:pt x="27989" y="545373"/>
                </a:cubicBezTo>
                <a:cubicBezTo>
                  <a:pt x="10068" y="527452"/>
                  <a:pt x="0" y="503145"/>
                  <a:pt x="0" y="477800"/>
                </a:cubicBezTo>
                <a:lnTo>
                  <a:pt x="0" y="95562"/>
                </a:lnTo>
                <a:close/>
              </a:path>
            </a:pathLst>
          </a:custGeom>
          <a:ln>
            <a:solidFill>
              <a:srgbClr val="8F23B3"/>
            </a:solidFill>
          </a:ln>
        </p:spPr>
        <p:style>
          <a:lnRef idx="2">
            <a:schemeClr val="dk1"/>
          </a:lnRef>
          <a:fillRef idx="1">
            <a:schemeClr val="lt1"/>
          </a:fillRef>
          <a:effectRef idx="0">
            <a:schemeClr val="dk1"/>
          </a:effectRef>
          <a:fontRef idx="minor">
            <a:schemeClr val="dk1"/>
          </a:fontRef>
        </p:style>
        <p:txBody>
          <a:bodyPr lIns="86751" tIns="86751" rIns="86751" bIns="86751"/>
          <a:lstStyle/>
          <a:p>
            <a:pPr algn="l" defTabSz="663790" hangingPunct="1">
              <a:lnSpc>
                <a:spcPct val="90000"/>
              </a:lnSpc>
              <a:spcAft>
                <a:spcPct val="35000"/>
              </a:spcAft>
              <a:defRPr/>
            </a:pPr>
            <a:r>
              <a:rPr lang="en-GB" sz="1280" kern="1200" dirty="0">
                <a:solidFill>
                  <a:srgbClr val="000000"/>
                </a:solidFill>
                <a:latin typeface="Arial" panose="020B0604020202020204" pitchFamily="34" charset="0"/>
                <a:cs typeface="Arial" panose="020B0604020202020204" pitchFamily="34" charset="0"/>
              </a:rPr>
              <a:t>Stage 3</a:t>
            </a:r>
          </a:p>
          <a:p>
            <a:pPr marL="60961" lvl="1" indent="-60961" algn="l" defTabSz="663790" hangingPunct="1">
              <a:lnSpc>
                <a:spcPct val="90000"/>
              </a:lnSpc>
              <a:spcAft>
                <a:spcPct val="15000"/>
              </a:spcAft>
              <a:defRPr/>
            </a:pPr>
            <a:r>
              <a:rPr lang="en-GB" sz="1280" b="0" kern="1200" dirty="0">
                <a:solidFill>
                  <a:srgbClr val="000000"/>
                </a:solidFill>
                <a:latin typeface="Arial" panose="020B0604020202020204" pitchFamily="34" charset="0"/>
                <a:cs typeface="Arial" panose="020B0604020202020204" pitchFamily="34" charset="0"/>
              </a:rPr>
              <a:t>Structured Judgement Process </a:t>
            </a:r>
          </a:p>
        </p:txBody>
      </p:sp>
      <p:sp>
        <p:nvSpPr>
          <p:cNvPr id="16" name="Up Arrow 15">
            <a:extLst>
              <a:ext uri="{FF2B5EF4-FFF2-40B4-BE49-F238E27FC236}">
                <a16:creationId xmlns:a16="http://schemas.microsoft.com/office/drawing/2014/main" xmlns="" id="{534FEE2E-A305-41A9-8205-3D6977B2CFB1}"/>
              </a:ext>
            </a:extLst>
          </p:cNvPr>
          <p:cNvSpPr/>
          <p:nvPr/>
        </p:nvSpPr>
        <p:spPr>
          <a:xfrm>
            <a:off x="7538724" y="5491241"/>
            <a:ext cx="462281" cy="298027"/>
          </a:xfrm>
          <a:prstGeom prst="upArrow">
            <a:avLst/>
          </a:prstGeom>
          <a:ln>
            <a:solidFill>
              <a:srgbClr val="8F23B3"/>
            </a:solidFill>
          </a:ln>
        </p:spPr>
        <p:style>
          <a:lnRef idx="2">
            <a:schemeClr val="accent6"/>
          </a:lnRef>
          <a:fillRef idx="1">
            <a:schemeClr val="lt1"/>
          </a:fillRef>
          <a:effectRef idx="0">
            <a:schemeClr val="accent6"/>
          </a:effectRef>
          <a:fontRef idx="minor">
            <a:schemeClr val="dk1"/>
          </a:fontRef>
        </p:style>
        <p:txBody>
          <a:bodyPr anchor="ctr"/>
          <a:lstStyle/>
          <a:p>
            <a:pPr defTabSz="975390" hangingPunct="1">
              <a:defRPr/>
            </a:pPr>
            <a:endParaRPr lang="en-GB" sz="1920" b="0" kern="1200">
              <a:solidFill>
                <a:prstClr val="black"/>
              </a:solidFill>
              <a:latin typeface="Arial" panose="020B0604020202020204" pitchFamily="34" charset="0"/>
              <a:cs typeface="Arial" panose="020B0604020202020204" pitchFamily="34" charset="0"/>
            </a:endParaRPr>
          </a:p>
        </p:txBody>
      </p:sp>
      <p:sp>
        <p:nvSpPr>
          <p:cNvPr id="17" name="Freeform 16">
            <a:extLst>
              <a:ext uri="{FF2B5EF4-FFF2-40B4-BE49-F238E27FC236}">
                <a16:creationId xmlns:a16="http://schemas.microsoft.com/office/drawing/2014/main" xmlns="" id="{1E0D6407-A599-4C9B-85E2-5003A7038934}"/>
              </a:ext>
            </a:extLst>
          </p:cNvPr>
          <p:cNvSpPr/>
          <p:nvPr/>
        </p:nvSpPr>
        <p:spPr>
          <a:xfrm>
            <a:off x="6195910" y="6488624"/>
            <a:ext cx="3147907" cy="612987"/>
          </a:xfrm>
          <a:custGeom>
            <a:avLst/>
            <a:gdLst>
              <a:gd name="connsiteX0" fmla="*/ 0 w 2952318"/>
              <a:gd name="connsiteY0" fmla="*/ 95562 h 573363"/>
              <a:gd name="connsiteX1" fmla="*/ 27990 w 2952318"/>
              <a:gd name="connsiteY1" fmla="*/ 27989 h 573363"/>
              <a:gd name="connsiteX2" fmla="*/ 95563 w 2952318"/>
              <a:gd name="connsiteY2" fmla="*/ 0 h 573363"/>
              <a:gd name="connsiteX3" fmla="*/ 2856756 w 2952318"/>
              <a:gd name="connsiteY3" fmla="*/ 0 h 573363"/>
              <a:gd name="connsiteX4" fmla="*/ 2924329 w 2952318"/>
              <a:gd name="connsiteY4" fmla="*/ 27990 h 573363"/>
              <a:gd name="connsiteX5" fmla="*/ 2952318 w 2952318"/>
              <a:gd name="connsiteY5" fmla="*/ 95563 h 573363"/>
              <a:gd name="connsiteX6" fmla="*/ 2952318 w 2952318"/>
              <a:gd name="connsiteY6" fmla="*/ 477801 h 573363"/>
              <a:gd name="connsiteX7" fmla="*/ 2924329 w 2952318"/>
              <a:gd name="connsiteY7" fmla="*/ 545374 h 573363"/>
              <a:gd name="connsiteX8" fmla="*/ 2856756 w 2952318"/>
              <a:gd name="connsiteY8" fmla="*/ 573363 h 573363"/>
              <a:gd name="connsiteX9" fmla="*/ 95562 w 2952318"/>
              <a:gd name="connsiteY9" fmla="*/ 573363 h 573363"/>
              <a:gd name="connsiteX10" fmla="*/ 27989 w 2952318"/>
              <a:gd name="connsiteY10" fmla="*/ 545373 h 573363"/>
              <a:gd name="connsiteX11" fmla="*/ 0 w 2952318"/>
              <a:gd name="connsiteY11" fmla="*/ 477800 h 573363"/>
              <a:gd name="connsiteX12" fmla="*/ 0 w 2952318"/>
              <a:gd name="connsiteY12" fmla="*/ 95562 h 5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52318" h="573363">
                <a:moveTo>
                  <a:pt x="0" y="95562"/>
                </a:moveTo>
                <a:cubicBezTo>
                  <a:pt x="0" y="70217"/>
                  <a:pt x="10068" y="45911"/>
                  <a:pt x="27990" y="27989"/>
                </a:cubicBezTo>
                <a:cubicBezTo>
                  <a:pt x="45911" y="10068"/>
                  <a:pt x="70218" y="0"/>
                  <a:pt x="95563" y="0"/>
                </a:cubicBezTo>
                <a:lnTo>
                  <a:pt x="2856756" y="0"/>
                </a:lnTo>
                <a:cubicBezTo>
                  <a:pt x="2882101" y="0"/>
                  <a:pt x="2906407" y="10068"/>
                  <a:pt x="2924329" y="27990"/>
                </a:cubicBezTo>
                <a:cubicBezTo>
                  <a:pt x="2942250" y="45911"/>
                  <a:pt x="2952318" y="70218"/>
                  <a:pt x="2952318" y="95563"/>
                </a:cubicBezTo>
                <a:lnTo>
                  <a:pt x="2952318" y="477801"/>
                </a:lnTo>
                <a:cubicBezTo>
                  <a:pt x="2952318" y="503146"/>
                  <a:pt x="2942250" y="527452"/>
                  <a:pt x="2924329" y="545374"/>
                </a:cubicBezTo>
                <a:cubicBezTo>
                  <a:pt x="2906408" y="563295"/>
                  <a:pt x="2882101" y="573363"/>
                  <a:pt x="2856756" y="573363"/>
                </a:cubicBezTo>
                <a:lnTo>
                  <a:pt x="95562" y="573363"/>
                </a:lnTo>
                <a:cubicBezTo>
                  <a:pt x="70217" y="573363"/>
                  <a:pt x="45911" y="563295"/>
                  <a:pt x="27989" y="545373"/>
                </a:cubicBezTo>
                <a:cubicBezTo>
                  <a:pt x="10068" y="527452"/>
                  <a:pt x="0" y="503145"/>
                  <a:pt x="0" y="477800"/>
                </a:cubicBezTo>
                <a:lnTo>
                  <a:pt x="0" y="95562"/>
                </a:lnTo>
                <a:close/>
              </a:path>
            </a:pathLst>
          </a:custGeom>
          <a:ln>
            <a:solidFill>
              <a:srgbClr val="8F23B3"/>
            </a:solidFill>
          </a:ln>
        </p:spPr>
        <p:style>
          <a:lnRef idx="2">
            <a:schemeClr val="dk1"/>
          </a:lnRef>
          <a:fillRef idx="1">
            <a:schemeClr val="lt1"/>
          </a:fillRef>
          <a:effectRef idx="0">
            <a:schemeClr val="dk1"/>
          </a:effectRef>
          <a:fontRef idx="minor">
            <a:schemeClr val="dk1"/>
          </a:fontRef>
        </p:style>
        <p:txBody>
          <a:bodyPr lIns="86751" tIns="86751" rIns="86751" bIns="86751"/>
          <a:lstStyle/>
          <a:p>
            <a:pPr algn="l" defTabSz="663790" hangingPunct="1">
              <a:lnSpc>
                <a:spcPct val="90000"/>
              </a:lnSpc>
              <a:spcAft>
                <a:spcPct val="35000"/>
              </a:spcAft>
              <a:defRPr/>
            </a:pPr>
            <a:r>
              <a:rPr lang="en-GB" sz="1280" kern="1200" dirty="0">
                <a:solidFill>
                  <a:srgbClr val="000000"/>
                </a:solidFill>
                <a:latin typeface="Arial" panose="020B0604020202020204" pitchFamily="34" charset="0"/>
                <a:cs typeface="Arial" panose="020B0604020202020204" pitchFamily="34" charset="0"/>
              </a:rPr>
              <a:t>Stage 1</a:t>
            </a:r>
          </a:p>
          <a:p>
            <a:pPr marL="60961" lvl="1" indent="-60961" algn="l" defTabSz="663790" hangingPunct="1">
              <a:lnSpc>
                <a:spcPct val="90000"/>
              </a:lnSpc>
              <a:spcAft>
                <a:spcPct val="15000"/>
              </a:spcAft>
              <a:defRPr/>
            </a:pPr>
            <a:r>
              <a:rPr lang="en-GB" sz="1280" b="0" kern="1200" dirty="0">
                <a:solidFill>
                  <a:srgbClr val="000000"/>
                </a:solidFill>
                <a:latin typeface="Arial" panose="020B0604020202020204" pitchFamily="34" charset="0"/>
                <a:cs typeface="Arial" panose="020B0604020202020204" pitchFamily="34" charset="0"/>
              </a:rPr>
              <a:t>Initial case assessment</a:t>
            </a:r>
          </a:p>
        </p:txBody>
      </p:sp>
      <p:sp>
        <p:nvSpPr>
          <p:cNvPr id="18" name="Up Arrow 17">
            <a:extLst>
              <a:ext uri="{FF2B5EF4-FFF2-40B4-BE49-F238E27FC236}">
                <a16:creationId xmlns:a16="http://schemas.microsoft.com/office/drawing/2014/main" xmlns="" id="{2C55B7DB-EBC8-4811-A10E-D7E88B931ECD}"/>
              </a:ext>
            </a:extLst>
          </p:cNvPr>
          <p:cNvSpPr/>
          <p:nvPr/>
        </p:nvSpPr>
        <p:spPr>
          <a:xfrm>
            <a:off x="7538724" y="6258322"/>
            <a:ext cx="462281" cy="298027"/>
          </a:xfrm>
          <a:prstGeom prst="upArrow">
            <a:avLst/>
          </a:prstGeom>
          <a:ln>
            <a:solidFill>
              <a:srgbClr val="8F23B3"/>
            </a:solidFill>
          </a:ln>
        </p:spPr>
        <p:style>
          <a:lnRef idx="2">
            <a:schemeClr val="accent6"/>
          </a:lnRef>
          <a:fillRef idx="1">
            <a:schemeClr val="lt1"/>
          </a:fillRef>
          <a:effectRef idx="0">
            <a:schemeClr val="accent6"/>
          </a:effectRef>
          <a:fontRef idx="minor">
            <a:schemeClr val="dk1"/>
          </a:fontRef>
        </p:style>
        <p:txBody>
          <a:bodyPr anchor="ctr"/>
          <a:lstStyle/>
          <a:p>
            <a:pPr defTabSz="975390" hangingPunct="1">
              <a:defRPr/>
            </a:pPr>
            <a:endParaRPr lang="en-GB" sz="1920" b="0" kern="1200">
              <a:solidFill>
                <a:prstClr val="black"/>
              </a:solidFill>
              <a:latin typeface="Arial" panose="020B0604020202020204" pitchFamily="34" charset="0"/>
              <a:cs typeface="Arial" panose="020B0604020202020204" pitchFamily="34" charset="0"/>
            </a:endParaRPr>
          </a:p>
        </p:txBody>
      </p:sp>
      <p:sp>
        <p:nvSpPr>
          <p:cNvPr id="19" name="Freeform 18">
            <a:extLst>
              <a:ext uri="{FF2B5EF4-FFF2-40B4-BE49-F238E27FC236}">
                <a16:creationId xmlns:a16="http://schemas.microsoft.com/office/drawing/2014/main" xmlns="" id="{7BCF1780-1A1E-493B-8FDA-8B3BF8575A24}"/>
              </a:ext>
            </a:extLst>
          </p:cNvPr>
          <p:cNvSpPr/>
          <p:nvPr/>
        </p:nvSpPr>
        <p:spPr>
          <a:xfrm>
            <a:off x="6195910" y="4185694"/>
            <a:ext cx="3147907" cy="611293"/>
          </a:xfrm>
          <a:custGeom>
            <a:avLst/>
            <a:gdLst>
              <a:gd name="connsiteX0" fmla="*/ 0 w 2952318"/>
              <a:gd name="connsiteY0" fmla="*/ 95562 h 573363"/>
              <a:gd name="connsiteX1" fmla="*/ 27990 w 2952318"/>
              <a:gd name="connsiteY1" fmla="*/ 27989 h 573363"/>
              <a:gd name="connsiteX2" fmla="*/ 95563 w 2952318"/>
              <a:gd name="connsiteY2" fmla="*/ 0 h 573363"/>
              <a:gd name="connsiteX3" fmla="*/ 2856756 w 2952318"/>
              <a:gd name="connsiteY3" fmla="*/ 0 h 573363"/>
              <a:gd name="connsiteX4" fmla="*/ 2924329 w 2952318"/>
              <a:gd name="connsiteY4" fmla="*/ 27990 h 573363"/>
              <a:gd name="connsiteX5" fmla="*/ 2952318 w 2952318"/>
              <a:gd name="connsiteY5" fmla="*/ 95563 h 573363"/>
              <a:gd name="connsiteX6" fmla="*/ 2952318 w 2952318"/>
              <a:gd name="connsiteY6" fmla="*/ 477801 h 573363"/>
              <a:gd name="connsiteX7" fmla="*/ 2924329 w 2952318"/>
              <a:gd name="connsiteY7" fmla="*/ 545374 h 573363"/>
              <a:gd name="connsiteX8" fmla="*/ 2856756 w 2952318"/>
              <a:gd name="connsiteY8" fmla="*/ 573363 h 573363"/>
              <a:gd name="connsiteX9" fmla="*/ 95562 w 2952318"/>
              <a:gd name="connsiteY9" fmla="*/ 573363 h 573363"/>
              <a:gd name="connsiteX10" fmla="*/ 27989 w 2952318"/>
              <a:gd name="connsiteY10" fmla="*/ 545373 h 573363"/>
              <a:gd name="connsiteX11" fmla="*/ 0 w 2952318"/>
              <a:gd name="connsiteY11" fmla="*/ 477800 h 573363"/>
              <a:gd name="connsiteX12" fmla="*/ 0 w 2952318"/>
              <a:gd name="connsiteY12" fmla="*/ 95562 h 5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52318" h="573363">
                <a:moveTo>
                  <a:pt x="0" y="95562"/>
                </a:moveTo>
                <a:cubicBezTo>
                  <a:pt x="0" y="70217"/>
                  <a:pt x="10068" y="45911"/>
                  <a:pt x="27990" y="27989"/>
                </a:cubicBezTo>
                <a:cubicBezTo>
                  <a:pt x="45911" y="10068"/>
                  <a:pt x="70218" y="0"/>
                  <a:pt x="95563" y="0"/>
                </a:cubicBezTo>
                <a:lnTo>
                  <a:pt x="2856756" y="0"/>
                </a:lnTo>
                <a:cubicBezTo>
                  <a:pt x="2882101" y="0"/>
                  <a:pt x="2906407" y="10068"/>
                  <a:pt x="2924329" y="27990"/>
                </a:cubicBezTo>
                <a:cubicBezTo>
                  <a:pt x="2942250" y="45911"/>
                  <a:pt x="2952318" y="70218"/>
                  <a:pt x="2952318" y="95563"/>
                </a:cubicBezTo>
                <a:lnTo>
                  <a:pt x="2952318" y="477801"/>
                </a:lnTo>
                <a:cubicBezTo>
                  <a:pt x="2952318" y="503146"/>
                  <a:pt x="2942250" y="527452"/>
                  <a:pt x="2924329" y="545374"/>
                </a:cubicBezTo>
                <a:cubicBezTo>
                  <a:pt x="2906408" y="563295"/>
                  <a:pt x="2882101" y="573363"/>
                  <a:pt x="2856756" y="573363"/>
                </a:cubicBezTo>
                <a:lnTo>
                  <a:pt x="95562" y="573363"/>
                </a:lnTo>
                <a:cubicBezTo>
                  <a:pt x="70217" y="573363"/>
                  <a:pt x="45911" y="563295"/>
                  <a:pt x="27989" y="545373"/>
                </a:cubicBezTo>
                <a:cubicBezTo>
                  <a:pt x="10068" y="527452"/>
                  <a:pt x="0" y="503145"/>
                  <a:pt x="0" y="477800"/>
                </a:cubicBezTo>
                <a:lnTo>
                  <a:pt x="0" y="95562"/>
                </a:lnTo>
                <a:close/>
              </a:path>
            </a:pathLst>
          </a:custGeom>
          <a:ln>
            <a:solidFill>
              <a:srgbClr val="8F23B3"/>
            </a:solidFill>
          </a:ln>
        </p:spPr>
        <p:style>
          <a:lnRef idx="2">
            <a:schemeClr val="dk1"/>
          </a:lnRef>
          <a:fillRef idx="1">
            <a:schemeClr val="lt1"/>
          </a:fillRef>
          <a:effectRef idx="0">
            <a:schemeClr val="dk1"/>
          </a:effectRef>
          <a:fontRef idx="minor">
            <a:schemeClr val="dk1"/>
          </a:fontRef>
        </p:style>
        <p:txBody>
          <a:bodyPr lIns="86751" tIns="86751" rIns="86751" bIns="86751"/>
          <a:lstStyle/>
          <a:p>
            <a:pPr algn="l" defTabSz="663790" hangingPunct="1">
              <a:lnSpc>
                <a:spcPct val="90000"/>
              </a:lnSpc>
              <a:spcAft>
                <a:spcPct val="35000"/>
              </a:spcAft>
              <a:defRPr/>
            </a:pPr>
            <a:r>
              <a:rPr lang="en-GB" sz="1280" kern="1200" dirty="0">
                <a:solidFill>
                  <a:srgbClr val="000000"/>
                </a:solidFill>
                <a:latin typeface="Arial" panose="020B0604020202020204" pitchFamily="34" charset="0"/>
                <a:cs typeface="Arial" panose="020B0604020202020204" pitchFamily="34" charset="0"/>
              </a:rPr>
              <a:t>Stage 4</a:t>
            </a:r>
          </a:p>
          <a:p>
            <a:pPr marL="60961" lvl="1" indent="-60961" algn="l" defTabSz="663790" hangingPunct="1">
              <a:lnSpc>
                <a:spcPct val="90000"/>
              </a:lnSpc>
              <a:spcAft>
                <a:spcPct val="15000"/>
              </a:spcAft>
              <a:defRPr/>
            </a:pPr>
            <a:r>
              <a:rPr lang="en-GB" sz="1280" b="0" kern="1200" dirty="0">
                <a:solidFill>
                  <a:srgbClr val="000000"/>
                </a:solidFill>
                <a:latin typeface="Arial" panose="020B0604020202020204" pitchFamily="34" charset="0"/>
                <a:cs typeface="Arial" panose="020B0604020202020204" pitchFamily="34" charset="0"/>
              </a:rPr>
              <a:t>Representations from the referred person</a:t>
            </a:r>
          </a:p>
        </p:txBody>
      </p:sp>
      <p:sp>
        <p:nvSpPr>
          <p:cNvPr id="20" name="Up Arrow 19">
            <a:extLst>
              <a:ext uri="{FF2B5EF4-FFF2-40B4-BE49-F238E27FC236}">
                <a16:creationId xmlns:a16="http://schemas.microsoft.com/office/drawing/2014/main" xmlns="" id="{ACAE120B-DC3B-4E98-BFD4-ED7A39679740}"/>
              </a:ext>
            </a:extLst>
          </p:cNvPr>
          <p:cNvSpPr/>
          <p:nvPr/>
        </p:nvSpPr>
        <p:spPr>
          <a:xfrm>
            <a:off x="7538724" y="4722469"/>
            <a:ext cx="462281" cy="298027"/>
          </a:xfrm>
          <a:prstGeom prst="upArrow">
            <a:avLst/>
          </a:prstGeom>
          <a:ln>
            <a:solidFill>
              <a:srgbClr val="8F23B3"/>
            </a:solidFill>
          </a:ln>
        </p:spPr>
        <p:style>
          <a:lnRef idx="2">
            <a:schemeClr val="accent6"/>
          </a:lnRef>
          <a:fillRef idx="1">
            <a:schemeClr val="lt1"/>
          </a:fillRef>
          <a:effectRef idx="0">
            <a:schemeClr val="accent6"/>
          </a:effectRef>
          <a:fontRef idx="minor">
            <a:schemeClr val="dk1"/>
          </a:fontRef>
        </p:style>
        <p:txBody>
          <a:bodyPr anchor="ctr"/>
          <a:lstStyle/>
          <a:p>
            <a:pPr defTabSz="975390" hangingPunct="1">
              <a:defRPr/>
            </a:pPr>
            <a:endParaRPr lang="en-GB" sz="1920" b="0" kern="1200">
              <a:solidFill>
                <a:prstClr val="black"/>
              </a:solidFill>
              <a:latin typeface="Arial" panose="020B0604020202020204" pitchFamily="34" charset="0"/>
              <a:cs typeface="Arial" panose="020B0604020202020204" pitchFamily="34" charset="0"/>
            </a:endParaRPr>
          </a:p>
        </p:txBody>
      </p:sp>
      <p:sp>
        <p:nvSpPr>
          <p:cNvPr id="22" name="Freeform 21">
            <a:extLst>
              <a:ext uri="{FF2B5EF4-FFF2-40B4-BE49-F238E27FC236}">
                <a16:creationId xmlns:a16="http://schemas.microsoft.com/office/drawing/2014/main" xmlns="" id="{49D7E926-9A1E-411B-A436-ACD7EDD0348B}"/>
              </a:ext>
            </a:extLst>
          </p:cNvPr>
          <p:cNvSpPr/>
          <p:nvPr/>
        </p:nvSpPr>
        <p:spPr bwMode="auto">
          <a:xfrm>
            <a:off x="6195910" y="3416921"/>
            <a:ext cx="3147907" cy="611293"/>
          </a:xfrm>
          <a:custGeom>
            <a:avLst/>
            <a:gdLst>
              <a:gd name="connsiteX0" fmla="*/ 0 w 2952318"/>
              <a:gd name="connsiteY0" fmla="*/ 95562 h 573363"/>
              <a:gd name="connsiteX1" fmla="*/ 27990 w 2952318"/>
              <a:gd name="connsiteY1" fmla="*/ 27989 h 573363"/>
              <a:gd name="connsiteX2" fmla="*/ 95563 w 2952318"/>
              <a:gd name="connsiteY2" fmla="*/ 0 h 573363"/>
              <a:gd name="connsiteX3" fmla="*/ 2856756 w 2952318"/>
              <a:gd name="connsiteY3" fmla="*/ 0 h 573363"/>
              <a:gd name="connsiteX4" fmla="*/ 2924329 w 2952318"/>
              <a:gd name="connsiteY4" fmla="*/ 27990 h 573363"/>
              <a:gd name="connsiteX5" fmla="*/ 2952318 w 2952318"/>
              <a:gd name="connsiteY5" fmla="*/ 95563 h 573363"/>
              <a:gd name="connsiteX6" fmla="*/ 2952318 w 2952318"/>
              <a:gd name="connsiteY6" fmla="*/ 477801 h 573363"/>
              <a:gd name="connsiteX7" fmla="*/ 2924329 w 2952318"/>
              <a:gd name="connsiteY7" fmla="*/ 545374 h 573363"/>
              <a:gd name="connsiteX8" fmla="*/ 2856756 w 2952318"/>
              <a:gd name="connsiteY8" fmla="*/ 573363 h 573363"/>
              <a:gd name="connsiteX9" fmla="*/ 95562 w 2952318"/>
              <a:gd name="connsiteY9" fmla="*/ 573363 h 573363"/>
              <a:gd name="connsiteX10" fmla="*/ 27989 w 2952318"/>
              <a:gd name="connsiteY10" fmla="*/ 545373 h 573363"/>
              <a:gd name="connsiteX11" fmla="*/ 0 w 2952318"/>
              <a:gd name="connsiteY11" fmla="*/ 477800 h 573363"/>
              <a:gd name="connsiteX12" fmla="*/ 0 w 2952318"/>
              <a:gd name="connsiteY12" fmla="*/ 95562 h 5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52318" h="573363">
                <a:moveTo>
                  <a:pt x="0" y="95562"/>
                </a:moveTo>
                <a:cubicBezTo>
                  <a:pt x="0" y="70217"/>
                  <a:pt x="10068" y="45911"/>
                  <a:pt x="27990" y="27989"/>
                </a:cubicBezTo>
                <a:cubicBezTo>
                  <a:pt x="45911" y="10068"/>
                  <a:pt x="70218" y="0"/>
                  <a:pt x="95563" y="0"/>
                </a:cubicBezTo>
                <a:lnTo>
                  <a:pt x="2856756" y="0"/>
                </a:lnTo>
                <a:cubicBezTo>
                  <a:pt x="2882101" y="0"/>
                  <a:pt x="2906407" y="10068"/>
                  <a:pt x="2924329" y="27990"/>
                </a:cubicBezTo>
                <a:cubicBezTo>
                  <a:pt x="2942250" y="45911"/>
                  <a:pt x="2952318" y="70218"/>
                  <a:pt x="2952318" y="95563"/>
                </a:cubicBezTo>
                <a:lnTo>
                  <a:pt x="2952318" y="477801"/>
                </a:lnTo>
                <a:cubicBezTo>
                  <a:pt x="2952318" y="503146"/>
                  <a:pt x="2942250" y="527452"/>
                  <a:pt x="2924329" y="545374"/>
                </a:cubicBezTo>
                <a:cubicBezTo>
                  <a:pt x="2906408" y="563295"/>
                  <a:pt x="2882101" y="573363"/>
                  <a:pt x="2856756" y="573363"/>
                </a:cubicBezTo>
                <a:lnTo>
                  <a:pt x="95562" y="573363"/>
                </a:lnTo>
                <a:cubicBezTo>
                  <a:pt x="70217" y="573363"/>
                  <a:pt x="45911" y="563295"/>
                  <a:pt x="27989" y="545373"/>
                </a:cubicBezTo>
                <a:cubicBezTo>
                  <a:pt x="10068" y="527452"/>
                  <a:pt x="0" y="503145"/>
                  <a:pt x="0" y="477800"/>
                </a:cubicBezTo>
                <a:lnTo>
                  <a:pt x="0" y="95562"/>
                </a:lnTo>
                <a:close/>
              </a:path>
            </a:pathLst>
          </a:custGeom>
          <a:ln>
            <a:solidFill>
              <a:srgbClr val="8F23B3"/>
            </a:solidFill>
          </a:ln>
        </p:spPr>
        <p:style>
          <a:lnRef idx="2">
            <a:schemeClr val="dk1"/>
          </a:lnRef>
          <a:fillRef idx="1">
            <a:schemeClr val="lt1"/>
          </a:fillRef>
          <a:effectRef idx="0">
            <a:schemeClr val="dk1"/>
          </a:effectRef>
          <a:fontRef idx="minor">
            <a:schemeClr val="dk1"/>
          </a:fontRef>
        </p:style>
        <p:txBody>
          <a:bodyPr lIns="86751" tIns="86751" rIns="86751" bIns="86751"/>
          <a:lstStyle/>
          <a:p>
            <a:pPr algn="l" defTabSz="663790" hangingPunct="1">
              <a:lnSpc>
                <a:spcPct val="90000"/>
              </a:lnSpc>
              <a:spcAft>
                <a:spcPct val="35000"/>
              </a:spcAft>
              <a:defRPr/>
            </a:pPr>
            <a:r>
              <a:rPr lang="en-GB" sz="1280" kern="1200" dirty="0">
                <a:solidFill>
                  <a:srgbClr val="000000"/>
                </a:solidFill>
                <a:latin typeface="Arial" panose="020B0604020202020204" pitchFamily="34" charset="0"/>
                <a:cs typeface="Arial" panose="020B0604020202020204" pitchFamily="34" charset="0"/>
              </a:rPr>
              <a:t>Stage 5</a:t>
            </a:r>
          </a:p>
          <a:p>
            <a:pPr marL="60961" lvl="1" indent="-60961" algn="l" defTabSz="663790" hangingPunct="1">
              <a:lnSpc>
                <a:spcPct val="90000"/>
              </a:lnSpc>
              <a:spcAft>
                <a:spcPct val="15000"/>
              </a:spcAft>
              <a:defRPr/>
            </a:pPr>
            <a:r>
              <a:rPr lang="en-GB" sz="1280" b="0" kern="1200" dirty="0">
                <a:solidFill>
                  <a:srgbClr val="000000"/>
                </a:solidFill>
                <a:latin typeface="Arial" panose="020B0604020202020204" pitchFamily="34" charset="0"/>
                <a:cs typeface="Arial" panose="020B0604020202020204" pitchFamily="34" charset="0"/>
              </a:rPr>
              <a:t>Barring Decision</a:t>
            </a:r>
          </a:p>
        </p:txBody>
      </p:sp>
      <p:sp>
        <p:nvSpPr>
          <p:cNvPr id="24" name="Up Arrow 23">
            <a:extLst>
              <a:ext uri="{FF2B5EF4-FFF2-40B4-BE49-F238E27FC236}">
                <a16:creationId xmlns:a16="http://schemas.microsoft.com/office/drawing/2014/main" xmlns="" id="{963CF878-F764-4B78-B3EB-BC1B9A30E3AC}"/>
              </a:ext>
            </a:extLst>
          </p:cNvPr>
          <p:cNvSpPr/>
          <p:nvPr/>
        </p:nvSpPr>
        <p:spPr>
          <a:xfrm>
            <a:off x="7538724" y="3953699"/>
            <a:ext cx="462281" cy="299721"/>
          </a:xfrm>
          <a:prstGeom prst="upArrow">
            <a:avLst/>
          </a:prstGeom>
          <a:ln>
            <a:solidFill>
              <a:srgbClr val="8F23B3"/>
            </a:solidFill>
          </a:ln>
        </p:spPr>
        <p:style>
          <a:lnRef idx="2">
            <a:schemeClr val="accent6"/>
          </a:lnRef>
          <a:fillRef idx="1">
            <a:schemeClr val="lt1"/>
          </a:fillRef>
          <a:effectRef idx="0">
            <a:schemeClr val="accent6"/>
          </a:effectRef>
          <a:fontRef idx="minor">
            <a:schemeClr val="dk1"/>
          </a:fontRef>
        </p:style>
        <p:txBody>
          <a:bodyPr anchor="ctr"/>
          <a:lstStyle/>
          <a:p>
            <a:pPr defTabSz="975390" hangingPunct="1">
              <a:defRPr/>
            </a:pPr>
            <a:endParaRPr lang="en-GB" sz="1920" b="0" kern="1200">
              <a:solidFill>
                <a:prstClr val="black"/>
              </a:solidFill>
              <a:latin typeface="Arial" panose="020B0604020202020204" pitchFamily="34" charset="0"/>
              <a:cs typeface="Arial" panose="020B0604020202020204" pitchFamily="34" charset="0"/>
            </a:endParaRPr>
          </a:p>
        </p:txBody>
      </p:sp>
      <p:sp>
        <p:nvSpPr>
          <p:cNvPr id="48156" name="Rectangle 31">
            <a:extLst>
              <a:ext uri="{FF2B5EF4-FFF2-40B4-BE49-F238E27FC236}">
                <a16:creationId xmlns:a16="http://schemas.microsoft.com/office/drawing/2014/main" xmlns="" id="{D573C565-2E1D-491A-97EA-28547B4B1CDA}"/>
              </a:ext>
            </a:extLst>
          </p:cNvPr>
          <p:cNvSpPr>
            <a:spLocks noChangeArrowheads="1"/>
          </p:cNvSpPr>
          <p:nvPr/>
        </p:nvSpPr>
        <p:spPr bwMode="auto">
          <a:xfrm>
            <a:off x="6753502" y="7181191"/>
            <a:ext cx="2066591"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8F23B3"/>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8F23B3"/>
              </a:buClr>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8F23B3"/>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8F23B3"/>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8F23B3"/>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8F23B3"/>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8F23B3"/>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8F23B3"/>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8F23B3"/>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defTabSz="975390" hangingPunct="1">
              <a:spcBef>
                <a:spcPct val="0"/>
              </a:spcBef>
              <a:buClrTx/>
              <a:buNone/>
            </a:pPr>
            <a:r>
              <a:rPr lang="en-GB" altLang="en-US" sz="2133" kern="1200" dirty="0">
                <a:solidFill>
                  <a:srgbClr val="9C9A00"/>
                </a:solidFill>
                <a:ea typeface="+mn-ea"/>
              </a:rPr>
              <a:t>Referral Route</a:t>
            </a:r>
          </a:p>
        </p:txBody>
      </p:sp>
      <p:sp>
        <p:nvSpPr>
          <p:cNvPr id="48157" name="Rectangle 32">
            <a:extLst>
              <a:ext uri="{FF2B5EF4-FFF2-40B4-BE49-F238E27FC236}">
                <a16:creationId xmlns:a16="http://schemas.microsoft.com/office/drawing/2014/main" xmlns="" id="{572D34A2-669A-428B-9A54-1DA9C8C278E5}"/>
              </a:ext>
            </a:extLst>
          </p:cNvPr>
          <p:cNvSpPr>
            <a:spLocks noChangeArrowheads="1"/>
          </p:cNvSpPr>
          <p:nvPr/>
        </p:nvSpPr>
        <p:spPr bwMode="auto">
          <a:xfrm>
            <a:off x="2513616" y="7181191"/>
            <a:ext cx="2525050"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8F23B3"/>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8F23B3"/>
              </a:buClr>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8F23B3"/>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8F23B3"/>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8F23B3"/>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8F23B3"/>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8F23B3"/>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8F23B3"/>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8F23B3"/>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defTabSz="975390" hangingPunct="1">
              <a:spcBef>
                <a:spcPct val="0"/>
              </a:spcBef>
              <a:buClrTx/>
              <a:buNone/>
            </a:pPr>
            <a:r>
              <a:rPr lang="en-GB" altLang="en-US" sz="2133" kern="1200" dirty="0">
                <a:solidFill>
                  <a:srgbClr val="9C9A00"/>
                </a:solidFill>
                <a:ea typeface="+mn-ea"/>
              </a:rPr>
              <a:t>Relevant</a:t>
            </a:r>
            <a:r>
              <a:rPr lang="en-GB" altLang="en-US" sz="2133" b="0" kern="1200" dirty="0">
                <a:solidFill>
                  <a:srgbClr val="9C9A00"/>
                </a:solidFill>
                <a:ea typeface="+mn-ea"/>
              </a:rPr>
              <a:t> </a:t>
            </a:r>
            <a:r>
              <a:rPr lang="en-GB" altLang="en-US" sz="2133" kern="1200" dirty="0">
                <a:solidFill>
                  <a:srgbClr val="9C9A00"/>
                </a:solidFill>
                <a:ea typeface="+mn-ea"/>
              </a:rPr>
              <a:t>offences</a:t>
            </a:r>
          </a:p>
        </p:txBody>
      </p:sp>
      <p:sp>
        <p:nvSpPr>
          <p:cNvPr id="2" name="TextBox 1">
            <a:extLst>
              <a:ext uri="{FF2B5EF4-FFF2-40B4-BE49-F238E27FC236}">
                <a16:creationId xmlns:a16="http://schemas.microsoft.com/office/drawing/2014/main" xmlns="" id="{636DCC82-B37F-4B0F-92A6-FC4822283C75}"/>
              </a:ext>
            </a:extLst>
          </p:cNvPr>
          <p:cNvSpPr txBox="1">
            <a:spLocks noChangeArrowheads="1"/>
          </p:cNvSpPr>
          <p:nvPr/>
        </p:nvSpPr>
        <p:spPr bwMode="auto">
          <a:xfrm>
            <a:off x="332785" y="6025722"/>
            <a:ext cx="2596609" cy="683264"/>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rgbClr val="8F23B3"/>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8F23B3"/>
              </a:buClr>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8F23B3"/>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8F23B3"/>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8F23B3"/>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8F23B3"/>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8F23B3"/>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8F23B3"/>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8F23B3"/>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defTabSz="975390" hangingPunct="1">
              <a:spcBef>
                <a:spcPct val="0"/>
              </a:spcBef>
              <a:buClrTx/>
              <a:buNone/>
            </a:pPr>
            <a:r>
              <a:rPr lang="en-GB" altLang="en-US" sz="1280" b="0" kern="1200" dirty="0">
                <a:solidFill>
                  <a:prstClr val="black"/>
                </a:solidFill>
                <a:ea typeface="+mn-ea"/>
              </a:rPr>
              <a:t>The Barring Decision Making Process may vary according to the nature of the referral</a:t>
            </a:r>
          </a:p>
        </p:txBody>
      </p:sp>
      <p:sp>
        <p:nvSpPr>
          <p:cNvPr id="6" name="Title 5">
            <a:extLst>
              <a:ext uri="{FF2B5EF4-FFF2-40B4-BE49-F238E27FC236}">
                <a16:creationId xmlns:a16="http://schemas.microsoft.com/office/drawing/2014/main" xmlns="" id="{B5FC763A-D781-41C0-B985-1A34D22D8B1C}"/>
              </a:ext>
            </a:extLst>
          </p:cNvPr>
          <p:cNvSpPr>
            <a:spLocks noGrp="1"/>
          </p:cNvSpPr>
          <p:nvPr>
            <p:ph type="title"/>
          </p:nvPr>
        </p:nvSpPr>
        <p:spPr>
          <a:xfrm>
            <a:off x="746105" y="305895"/>
            <a:ext cx="11216640" cy="1413934"/>
          </a:xfrm>
        </p:spPr>
        <p:txBody>
          <a:bodyPr>
            <a:normAutofit/>
          </a:bodyPr>
          <a:lstStyle/>
          <a:p>
            <a:r>
              <a:rPr lang="en-GB" sz="4267" b="1" dirty="0">
                <a:solidFill>
                  <a:srgbClr val="9C9A00"/>
                </a:solidFill>
                <a:latin typeface="Arial" panose="020B0604020202020204" pitchFamily="34" charset="0"/>
                <a:cs typeface="Arial" panose="020B0604020202020204" pitchFamily="34" charset="0"/>
              </a:rPr>
              <a:t>Typical Barring Decision Making Process</a:t>
            </a:r>
            <a:br>
              <a:rPr lang="en-GB" sz="4267" b="1" dirty="0">
                <a:solidFill>
                  <a:srgbClr val="9C9A00"/>
                </a:solidFill>
                <a:latin typeface="Arial" panose="020B0604020202020204" pitchFamily="34" charset="0"/>
                <a:cs typeface="Arial" panose="020B0604020202020204" pitchFamily="34" charset="0"/>
              </a:rPr>
            </a:br>
            <a:r>
              <a:rPr lang="en-GB" sz="4267" b="1" dirty="0">
                <a:solidFill>
                  <a:srgbClr val="9C9A00"/>
                </a:solidFill>
                <a:latin typeface="Arial" panose="020B0604020202020204" pitchFamily="34" charset="0"/>
                <a:cs typeface="Arial" panose="020B0604020202020204" pitchFamily="34" charset="0"/>
              </a:rPr>
              <a:t>Balance of Probability…. </a:t>
            </a:r>
          </a:p>
        </p:txBody>
      </p:sp>
      <p:sp>
        <p:nvSpPr>
          <p:cNvPr id="30" name="Line">
            <a:extLst>
              <a:ext uri="{FF2B5EF4-FFF2-40B4-BE49-F238E27FC236}">
                <a16:creationId xmlns:a16="http://schemas.microsoft.com/office/drawing/2014/main" xmlns="" id="{9BA2E3C4-5563-4B4E-933D-6B7A3A7F6709}"/>
              </a:ext>
            </a:extLst>
          </p:cNvPr>
          <p:cNvSpPr/>
          <p:nvPr/>
        </p:nvSpPr>
        <p:spPr>
          <a:xfrm flipV="1">
            <a:off x="444650" y="7780579"/>
            <a:ext cx="12062907" cy="0"/>
          </a:xfrm>
          <a:prstGeom prst="line">
            <a:avLst/>
          </a:prstGeom>
          <a:ln w="25400">
            <a:solidFill>
              <a:srgbClr val="9C9A00"/>
            </a:solidFill>
          </a:ln>
        </p:spPr>
        <p:txBody>
          <a:bodyPr lIns="34290" rIns="34290"/>
          <a:lstStyle/>
          <a:p>
            <a:pPr defTabSz="438136"/>
            <a:endParaRPr sz="2774" b="0">
              <a:ea typeface="+mn-ea"/>
              <a:cs typeface="+mn-cs"/>
            </a:endParaRPr>
          </a:p>
        </p:txBody>
      </p:sp>
      <p:pic>
        <p:nvPicPr>
          <p:cNvPr id="32" name="Disclosure &amp; Barring Service_2592_AW (RGB).png" descr="Disclosure &amp; Barring Service_2592_AW (RGB).png">
            <a:extLst>
              <a:ext uri="{FF2B5EF4-FFF2-40B4-BE49-F238E27FC236}">
                <a16:creationId xmlns:a16="http://schemas.microsoft.com/office/drawing/2014/main" xmlns="" id="{BFC53872-5645-4705-96D2-808815BDC30B}"/>
              </a:ext>
            </a:extLst>
          </p:cNvPr>
          <p:cNvPicPr>
            <a:picLocks noChangeAspect="1"/>
          </p:cNvPicPr>
          <p:nvPr/>
        </p:nvPicPr>
        <p:blipFill>
          <a:blip r:embed="rId3"/>
          <a:srcRect/>
          <a:stretch>
            <a:fillRect/>
          </a:stretch>
        </p:blipFill>
        <p:spPr>
          <a:xfrm>
            <a:off x="943853" y="7918466"/>
            <a:ext cx="542925" cy="291862"/>
          </a:xfrm>
          <a:prstGeom prst="rect">
            <a:avLst/>
          </a:prstGeom>
          <a:ln w="12700">
            <a:miter lim="400000"/>
          </a:ln>
        </p:spPr>
      </p:pic>
      <p:sp>
        <p:nvSpPr>
          <p:cNvPr id="33" name="Making Recruitment Safer">
            <a:extLst>
              <a:ext uri="{FF2B5EF4-FFF2-40B4-BE49-F238E27FC236}">
                <a16:creationId xmlns:a16="http://schemas.microsoft.com/office/drawing/2014/main" xmlns="" id="{1EBCF33F-CA61-4100-91C8-4B86F59A3E7C}"/>
              </a:ext>
            </a:extLst>
          </p:cNvPr>
          <p:cNvSpPr txBox="1"/>
          <p:nvPr/>
        </p:nvSpPr>
        <p:spPr>
          <a:xfrm>
            <a:off x="2986778" y="8010529"/>
            <a:ext cx="1636665" cy="2385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8100" tIns="38100" rIns="38100" bIns="38100">
            <a:spAutoFit/>
          </a:bodyPr>
          <a:lstStyle>
            <a:lvl1pPr>
              <a:defRPr sz="1400" i="1">
                <a:latin typeface="Arial"/>
                <a:ea typeface="Arial"/>
                <a:cs typeface="Arial"/>
                <a:sym typeface="Arial"/>
              </a:defRPr>
            </a:lvl1pPr>
          </a:lstStyle>
          <a:p>
            <a:pPr defTabSz="438136"/>
            <a:r>
              <a:rPr sz="1050" b="0" dirty="0"/>
              <a:t>Making Recruitment Safer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500"/>
                                        <p:tgtEl>
                                          <p:spTgt spid="18"/>
                                        </p:tgtEl>
                                      </p:cBhvr>
                                    </p:animEffect>
                                  </p:childTnLst>
                                </p:cTn>
                              </p:par>
                            </p:childTnLst>
                          </p:cTn>
                        </p:par>
                        <p:par>
                          <p:cTn id="12" fill="hold" nodeType="afterGroup">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childTnLst>
                          </p:cTn>
                        </p:par>
                        <p:par>
                          <p:cTn id="16" fill="hold" nodeType="afterGroup">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par>
                          <p:cTn id="20" fill="hold" nodeType="afterGroup">
                            <p:stCondLst>
                              <p:cond delay="2000"/>
                            </p:stCondLst>
                            <p:childTnLst>
                              <p:par>
                                <p:cTn id="21" presetID="10" presetClass="entr" presetSubtype="0" fill="hold"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500"/>
                                        <p:tgtEl>
                                          <p:spTgt spid="2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p:cTn id="28" dur="500" fill="hold"/>
                                        <p:tgtEl>
                                          <p:spTgt spid="22"/>
                                        </p:tgtEl>
                                        <p:attrNameLst>
                                          <p:attrName>ppt_w</p:attrName>
                                        </p:attrNameLst>
                                      </p:cBhvr>
                                      <p:tavLst>
                                        <p:tav tm="0">
                                          <p:val>
                                            <p:strVal val="#ppt_w*0.70"/>
                                          </p:val>
                                        </p:tav>
                                        <p:tav tm="100000">
                                          <p:val>
                                            <p:strVal val="#ppt_w"/>
                                          </p:val>
                                        </p:tav>
                                      </p:tavLst>
                                    </p:anim>
                                    <p:anim calcmode="lin" valueType="num">
                                      <p:cBhvr>
                                        <p:cTn id="29" dur="500" fill="hold"/>
                                        <p:tgtEl>
                                          <p:spTgt spid="22"/>
                                        </p:tgtEl>
                                        <p:attrNameLst>
                                          <p:attrName>ppt_h</p:attrName>
                                        </p:attrNameLst>
                                      </p:cBhvr>
                                      <p:tavLst>
                                        <p:tav tm="0">
                                          <p:val>
                                            <p:strVal val="#ppt_h"/>
                                          </p:val>
                                        </p:tav>
                                        <p:tav tm="100000">
                                          <p:val>
                                            <p:strVal val="#ppt_h"/>
                                          </p:val>
                                        </p:tav>
                                      </p:tavLst>
                                    </p:anim>
                                    <p:animEffect transition="in" filter="fade">
                                      <p:cBhvr>
                                        <p:cTn id="30" dur="500"/>
                                        <p:tgtEl>
                                          <p:spTgt spid="22"/>
                                        </p:tgtEl>
                                      </p:cBhvr>
                                    </p:animEffect>
                                  </p:childTnLst>
                                </p:cTn>
                              </p:par>
                              <p:par>
                                <p:cTn id="31" presetID="54" presetClass="entr" presetSubtype="0" accel="10000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anim calcmode="lin" valueType="num">
                                      <p:cBhvr>
                                        <p:cTn id="33" dur="2000" fill="hold"/>
                                        <p:tgtEl>
                                          <p:spTgt spid="29"/>
                                        </p:tgtEl>
                                        <p:attrNameLst>
                                          <p:attrName>ppt_w</p:attrName>
                                        </p:attrNameLst>
                                      </p:cBhvr>
                                      <p:tavLst>
                                        <p:tav tm="0">
                                          <p:val>
                                            <p:strVal val="#ppt_w*0.05"/>
                                          </p:val>
                                        </p:tav>
                                        <p:tav tm="100000">
                                          <p:val>
                                            <p:strVal val="#ppt_w"/>
                                          </p:val>
                                        </p:tav>
                                      </p:tavLst>
                                    </p:anim>
                                    <p:anim calcmode="lin" valueType="num">
                                      <p:cBhvr>
                                        <p:cTn id="34" dur="2000" fill="hold"/>
                                        <p:tgtEl>
                                          <p:spTgt spid="29"/>
                                        </p:tgtEl>
                                        <p:attrNameLst>
                                          <p:attrName>ppt_h</p:attrName>
                                        </p:attrNameLst>
                                      </p:cBhvr>
                                      <p:tavLst>
                                        <p:tav tm="0">
                                          <p:val>
                                            <p:strVal val="#ppt_h"/>
                                          </p:val>
                                        </p:tav>
                                        <p:tav tm="100000">
                                          <p:val>
                                            <p:strVal val="#ppt_h"/>
                                          </p:val>
                                        </p:tav>
                                      </p:tavLst>
                                    </p:anim>
                                    <p:anim calcmode="lin" valueType="num">
                                      <p:cBhvr>
                                        <p:cTn id="35" dur="2000" fill="hold"/>
                                        <p:tgtEl>
                                          <p:spTgt spid="29"/>
                                        </p:tgtEl>
                                        <p:attrNameLst>
                                          <p:attrName>ppt_x</p:attrName>
                                        </p:attrNameLst>
                                      </p:cBhvr>
                                      <p:tavLst>
                                        <p:tav tm="0">
                                          <p:val>
                                            <p:strVal val="#ppt_x-.2"/>
                                          </p:val>
                                        </p:tav>
                                        <p:tav tm="100000">
                                          <p:val>
                                            <p:strVal val="#ppt_x"/>
                                          </p:val>
                                        </p:tav>
                                      </p:tavLst>
                                    </p:anim>
                                    <p:anim calcmode="lin" valueType="num">
                                      <p:cBhvr>
                                        <p:cTn id="36" dur="2000" fill="hold"/>
                                        <p:tgtEl>
                                          <p:spTgt spid="29"/>
                                        </p:tgtEl>
                                        <p:attrNameLst>
                                          <p:attrName>ppt_y</p:attrName>
                                        </p:attrNameLst>
                                      </p:cBhvr>
                                      <p:tavLst>
                                        <p:tav tm="0">
                                          <p:val>
                                            <p:strVal val="#ppt_y"/>
                                          </p:val>
                                        </p:tav>
                                        <p:tav tm="100000">
                                          <p:val>
                                            <p:strVal val="#ppt_y"/>
                                          </p:val>
                                        </p:tav>
                                      </p:tavLst>
                                    </p:anim>
                                    <p:animEffect transition="in" filter="fade">
                                      <p:cBhvr>
                                        <p:cTn id="37" dur="2000"/>
                                        <p:tgtEl>
                                          <p:spTgt spid="29"/>
                                        </p:tgtEl>
                                      </p:cBhvr>
                                    </p:animEffect>
                                  </p:childTnLst>
                                </p:cTn>
                              </p:par>
                              <p:par>
                                <p:cTn id="38" presetID="54" presetClass="entr" presetSubtype="0" accel="100000" fill="hold" grpId="0" nodeType="withEffect">
                                  <p:stCondLst>
                                    <p:cond delay="0"/>
                                  </p:stCondLst>
                                  <p:childTnLst>
                                    <p:set>
                                      <p:cBhvr>
                                        <p:cTn id="39" dur="1" fill="hold">
                                          <p:stCondLst>
                                            <p:cond delay="0"/>
                                          </p:stCondLst>
                                        </p:cTn>
                                        <p:tgtEl>
                                          <p:spTgt spid="28"/>
                                        </p:tgtEl>
                                        <p:attrNameLst>
                                          <p:attrName>style.visibility</p:attrName>
                                        </p:attrNameLst>
                                      </p:cBhvr>
                                      <p:to>
                                        <p:strVal val="visible"/>
                                      </p:to>
                                    </p:set>
                                    <p:anim calcmode="lin" valueType="num">
                                      <p:cBhvr>
                                        <p:cTn id="40" dur="2000" fill="hold"/>
                                        <p:tgtEl>
                                          <p:spTgt spid="28"/>
                                        </p:tgtEl>
                                        <p:attrNameLst>
                                          <p:attrName>ppt_w</p:attrName>
                                        </p:attrNameLst>
                                      </p:cBhvr>
                                      <p:tavLst>
                                        <p:tav tm="0">
                                          <p:val>
                                            <p:strVal val="#ppt_w*0.05"/>
                                          </p:val>
                                        </p:tav>
                                        <p:tav tm="100000">
                                          <p:val>
                                            <p:strVal val="#ppt_w"/>
                                          </p:val>
                                        </p:tav>
                                      </p:tavLst>
                                    </p:anim>
                                    <p:anim calcmode="lin" valueType="num">
                                      <p:cBhvr>
                                        <p:cTn id="41" dur="2000" fill="hold"/>
                                        <p:tgtEl>
                                          <p:spTgt spid="28"/>
                                        </p:tgtEl>
                                        <p:attrNameLst>
                                          <p:attrName>ppt_h</p:attrName>
                                        </p:attrNameLst>
                                      </p:cBhvr>
                                      <p:tavLst>
                                        <p:tav tm="0">
                                          <p:val>
                                            <p:strVal val="#ppt_h"/>
                                          </p:val>
                                        </p:tav>
                                        <p:tav tm="100000">
                                          <p:val>
                                            <p:strVal val="#ppt_h"/>
                                          </p:val>
                                        </p:tav>
                                      </p:tavLst>
                                    </p:anim>
                                    <p:anim calcmode="lin" valueType="num">
                                      <p:cBhvr>
                                        <p:cTn id="42" dur="2000" fill="hold"/>
                                        <p:tgtEl>
                                          <p:spTgt spid="28"/>
                                        </p:tgtEl>
                                        <p:attrNameLst>
                                          <p:attrName>ppt_x</p:attrName>
                                        </p:attrNameLst>
                                      </p:cBhvr>
                                      <p:tavLst>
                                        <p:tav tm="0">
                                          <p:val>
                                            <p:strVal val="#ppt_x-.2"/>
                                          </p:val>
                                        </p:tav>
                                        <p:tav tm="100000">
                                          <p:val>
                                            <p:strVal val="#ppt_x"/>
                                          </p:val>
                                        </p:tav>
                                      </p:tavLst>
                                    </p:anim>
                                    <p:anim calcmode="lin" valueType="num">
                                      <p:cBhvr>
                                        <p:cTn id="43" dur="2000" fill="hold"/>
                                        <p:tgtEl>
                                          <p:spTgt spid="28"/>
                                        </p:tgtEl>
                                        <p:attrNameLst>
                                          <p:attrName>ppt_y</p:attrName>
                                        </p:attrNameLst>
                                      </p:cBhvr>
                                      <p:tavLst>
                                        <p:tav tm="0">
                                          <p:val>
                                            <p:strVal val="#ppt_y"/>
                                          </p:val>
                                        </p:tav>
                                        <p:tav tm="100000">
                                          <p:val>
                                            <p:strVal val="#ppt_y"/>
                                          </p:val>
                                        </p:tav>
                                      </p:tavLst>
                                    </p:anim>
                                    <p:animEffect transition="in" filter="fade">
                                      <p:cBhvr>
                                        <p:cTn id="44" dur="2000"/>
                                        <p:tgtEl>
                                          <p:spTgt spid="28"/>
                                        </p:tgtEl>
                                      </p:cBhvr>
                                    </p:animEffect>
                                  </p:childTnLst>
                                </p:cTn>
                              </p:par>
                              <p:par>
                                <p:cTn id="45" presetID="54" presetClass="entr" presetSubtype="0" accel="100000"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p:cTn id="47" dur="2000" fill="hold"/>
                                        <p:tgtEl>
                                          <p:spTgt spid="27"/>
                                        </p:tgtEl>
                                        <p:attrNameLst>
                                          <p:attrName>ppt_w</p:attrName>
                                        </p:attrNameLst>
                                      </p:cBhvr>
                                      <p:tavLst>
                                        <p:tav tm="0">
                                          <p:val>
                                            <p:strVal val="#ppt_w*0.05"/>
                                          </p:val>
                                        </p:tav>
                                        <p:tav tm="100000">
                                          <p:val>
                                            <p:strVal val="#ppt_w"/>
                                          </p:val>
                                        </p:tav>
                                      </p:tavLst>
                                    </p:anim>
                                    <p:anim calcmode="lin" valueType="num">
                                      <p:cBhvr>
                                        <p:cTn id="48" dur="2000" fill="hold"/>
                                        <p:tgtEl>
                                          <p:spTgt spid="27"/>
                                        </p:tgtEl>
                                        <p:attrNameLst>
                                          <p:attrName>ppt_h</p:attrName>
                                        </p:attrNameLst>
                                      </p:cBhvr>
                                      <p:tavLst>
                                        <p:tav tm="0">
                                          <p:val>
                                            <p:strVal val="#ppt_h"/>
                                          </p:val>
                                        </p:tav>
                                        <p:tav tm="100000">
                                          <p:val>
                                            <p:strVal val="#ppt_h"/>
                                          </p:val>
                                        </p:tav>
                                      </p:tavLst>
                                    </p:anim>
                                    <p:anim calcmode="lin" valueType="num">
                                      <p:cBhvr>
                                        <p:cTn id="49" dur="2000" fill="hold"/>
                                        <p:tgtEl>
                                          <p:spTgt spid="27"/>
                                        </p:tgtEl>
                                        <p:attrNameLst>
                                          <p:attrName>ppt_x</p:attrName>
                                        </p:attrNameLst>
                                      </p:cBhvr>
                                      <p:tavLst>
                                        <p:tav tm="0">
                                          <p:val>
                                            <p:strVal val="#ppt_x-.2"/>
                                          </p:val>
                                        </p:tav>
                                        <p:tav tm="100000">
                                          <p:val>
                                            <p:strVal val="#ppt_x"/>
                                          </p:val>
                                        </p:tav>
                                      </p:tavLst>
                                    </p:anim>
                                    <p:anim calcmode="lin" valueType="num">
                                      <p:cBhvr>
                                        <p:cTn id="50" dur="2000" fill="hold"/>
                                        <p:tgtEl>
                                          <p:spTgt spid="27"/>
                                        </p:tgtEl>
                                        <p:attrNameLst>
                                          <p:attrName>ppt_y</p:attrName>
                                        </p:attrNameLst>
                                      </p:cBhvr>
                                      <p:tavLst>
                                        <p:tav tm="0">
                                          <p:val>
                                            <p:strVal val="#ppt_y"/>
                                          </p:val>
                                        </p:tav>
                                        <p:tav tm="100000">
                                          <p:val>
                                            <p:strVal val="#ppt_y"/>
                                          </p:val>
                                        </p:tav>
                                      </p:tavLst>
                                    </p:anim>
                                    <p:animEffect transition="in" filter="fade">
                                      <p:cBhvr>
                                        <p:cTn id="51" dur="2000"/>
                                        <p:tgtEl>
                                          <p:spTgt spid="27"/>
                                        </p:tgtEl>
                                      </p:cBhvr>
                                    </p:animEffect>
                                  </p:childTnLst>
                                </p:cTn>
                              </p:par>
                              <p:par>
                                <p:cTn id="52" presetID="54" presetClass="entr" presetSubtype="0" accel="100000" fill="hold" grpId="0" nodeType="withEffect">
                                  <p:stCondLst>
                                    <p:cond delay="0"/>
                                  </p:stCondLst>
                                  <p:childTnLst>
                                    <p:set>
                                      <p:cBhvr>
                                        <p:cTn id="53" dur="1" fill="hold">
                                          <p:stCondLst>
                                            <p:cond delay="0"/>
                                          </p:stCondLst>
                                        </p:cTn>
                                        <p:tgtEl>
                                          <p:spTgt spid="26"/>
                                        </p:tgtEl>
                                        <p:attrNameLst>
                                          <p:attrName>style.visibility</p:attrName>
                                        </p:attrNameLst>
                                      </p:cBhvr>
                                      <p:to>
                                        <p:strVal val="visible"/>
                                      </p:to>
                                    </p:set>
                                    <p:anim calcmode="lin" valueType="num">
                                      <p:cBhvr>
                                        <p:cTn id="54" dur="2000" fill="hold"/>
                                        <p:tgtEl>
                                          <p:spTgt spid="26"/>
                                        </p:tgtEl>
                                        <p:attrNameLst>
                                          <p:attrName>ppt_w</p:attrName>
                                        </p:attrNameLst>
                                      </p:cBhvr>
                                      <p:tavLst>
                                        <p:tav tm="0">
                                          <p:val>
                                            <p:strVal val="#ppt_w*0.05"/>
                                          </p:val>
                                        </p:tav>
                                        <p:tav tm="100000">
                                          <p:val>
                                            <p:strVal val="#ppt_w"/>
                                          </p:val>
                                        </p:tav>
                                      </p:tavLst>
                                    </p:anim>
                                    <p:anim calcmode="lin" valueType="num">
                                      <p:cBhvr>
                                        <p:cTn id="55" dur="2000" fill="hold"/>
                                        <p:tgtEl>
                                          <p:spTgt spid="26"/>
                                        </p:tgtEl>
                                        <p:attrNameLst>
                                          <p:attrName>ppt_h</p:attrName>
                                        </p:attrNameLst>
                                      </p:cBhvr>
                                      <p:tavLst>
                                        <p:tav tm="0">
                                          <p:val>
                                            <p:strVal val="#ppt_h"/>
                                          </p:val>
                                        </p:tav>
                                        <p:tav tm="100000">
                                          <p:val>
                                            <p:strVal val="#ppt_h"/>
                                          </p:val>
                                        </p:tav>
                                      </p:tavLst>
                                    </p:anim>
                                    <p:anim calcmode="lin" valueType="num">
                                      <p:cBhvr>
                                        <p:cTn id="56" dur="2000" fill="hold"/>
                                        <p:tgtEl>
                                          <p:spTgt spid="26"/>
                                        </p:tgtEl>
                                        <p:attrNameLst>
                                          <p:attrName>ppt_x</p:attrName>
                                        </p:attrNameLst>
                                      </p:cBhvr>
                                      <p:tavLst>
                                        <p:tav tm="0">
                                          <p:val>
                                            <p:strVal val="#ppt_x-.2"/>
                                          </p:val>
                                        </p:tav>
                                        <p:tav tm="100000">
                                          <p:val>
                                            <p:strVal val="#ppt_x"/>
                                          </p:val>
                                        </p:tav>
                                      </p:tavLst>
                                    </p:anim>
                                    <p:anim calcmode="lin" valueType="num">
                                      <p:cBhvr>
                                        <p:cTn id="57" dur="2000" fill="hold"/>
                                        <p:tgtEl>
                                          <p:spTgt spid="26"/>
                                        </p:tgtEl>
                                        <p:attrNameLst>
                                          <p:attrName>ppt_y</p:attrName>
                                        </p:attrNameLst>
                                      </p:cBhvr>
                                      <p:tavLst>
                                        <p:tav tm="0">
                                          <p:val>
                                            <p:strVal val="#ppt_y"/>
                                          </p:val>
                                        </p:tav>
                                        <p:tav tm="100000">
                                          <p:val>
                                            <p:strVal val="#ppt_y"/>
                                          </p:val>
                                        </p:tav>
                                      </p:tavLst>
                                    </p:anim>
                                    <p:animEffect transition="in" filter="fade">
                                      <p:cBhvr>
                                        <p:cTn id="58" dur="2000"/>
                                        <p:tgtEl>
                                          <p:spTgt spid="26"/>
                                        </p:tgtEl>
                                      </p:cBhvr>
                                    </p:animEffect>
                                  </p:childTnLst>
                                </p:cTn>
                              </p:par>
                              <p:par>
                                <p:cTn id="59" presetID="54" presetClass="entr" presetSubtype="0" accel="100000"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p:cTn id="61" dur="2000" fill="hold"/>
                                        <p:tgtEl>
                                          <p:spTgt spid="25"/>
                                        </p:tgtEl>
                                        <p:attrNameLst>
                                          <p:attrName>ppt_w</p:attrName>
                                        </p:attrNameLst>
                                      </p:cBhvr>
                                      <p:tavLst>
                                        <p:tav tm="0">
                                          <p:val>
                                            <p:strVal val="#ppt_w*0.05"/>
                                          </p:val>
                                        </p:tav>
                                        <p:tav tm="100000">
                                          <p:val>
                                            <p:strVal val="#ppt_w"/>
                                          </p:val>
                                        </p:tav>
                                      </p:tavLst>
                                    </p:anim>
                                    <p:anim calcmode="lin" valueType="num">
                                      <p:cBhvr>
                                        <p:cTn id="62" dur="2000" fill="hold"/>
                                        <p:tgtEl>
                                          <p:spTgt spid="25"/>
                                        </p:tgtEl>
                                        <p:attrNameLst>
                                          <p:attrName>ppt_h</p:attrName>
                                        </p:attrNameLst>
                                      </p:cBhvr>
                                      <p:tavLst>
                                        <p:tav tm="0">
                                          <p:val>
                                            <p:strVal val="#ppt_h"/>
                                          </p:val>
                                        </p:tav>
                                        <p:tav tm="100000">
                                          <p:val>
                                            <p:strVal val="#ppt_h"/>
                                          </p:val>
                                        </p:tav>
                                      </p:tavLst>
                                    </p:anim>
                                    <p:anim calcmode="lin" valueType="num">
                                      <p:cBhvr>
                                        <p:cTn id="63" dur="2000" fill="hold"/>
                                        <p:tgtEl>
                                          <p:spTgt spid="25"/>
                                        </p:tgtEl>
                                        <p:attrNameLst>
                                          <p:attrName>ppt_x</p:attrName>
                                        </p:attrNameLst>
                                      </p:cBhvr>
                                      <p:tavLst>
                                        <p:tav tm="0">
                                          <p:val>
                                            <p:strVal val="#ppt_x-.2"/>
                                          </p:val>
                                        </p:tav>
                                        <p:tav tm="100000">
                                          <p:val>
                                            <p:strVal val="#ppt_x"/>
                                          </p:val>
                                        </p:tav>
                                      </p:tavLst>
                                    </p:anim>
                                    <p:anim calcmode="lin" valueType="num">
                                      <p:cBhvr>
                                        <p:cTn id="64" dur="2000" fill="hold"/>
                                        <p:tgtEl>
                                          <p:spTgt spid="25"/>
                                        </p:tgtEl>
                                        <p:attrNameLst>
                                          <p:attrName>ppt_y</p:attrName>
                                        </p:attrNameLst>
                                      </p:cBhvr>
                                      <p:tavLst>
                                        <p:tav tm="0">
                                          <p:val>
                                            <p:strVal val="#ppt_y"/>
                                          </p:val>
                                        </p:tav>
                                        <p:tav tm="100000">
                                          <p:val>
                                            <p:strVal val="#ppt_y"/>
                                          </p:val>
                                        </p:tav>
                                      </p:tavLst>
                                    </p:anim>
                                    <p:animEffect transition="in" filter="fade">
                                      <p:cBhvr>
                                        <p:cTn id="65" dur="2000"/>
                                        <p:tgtEl>
                                          <p:spTgt spid="25"/>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fade">
                                      <p:cBhvr>
                                        <p:cTn id="70" dur="1000"/>
                                        <p:tgtEl>
                                          <p:spTgt spid="7"/>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55" presetClass="entr" presetSubtype="0" fill="hold" nodeType="clickEffect">
                                  <p:stCondLst>
                                    <p:cond delay="0"/>
                                  </p:stCondLst>
                                  <p:childTnLst>
                                    <p:set>
                                      <p:cBhvr>
                                        <p:cTn id="74" dur="1" fill="hold">
                                          <p:stCondLst>
                                            <p:cond delay="0"/>
                                          </p:stCondLst>
                                        </p:cTn>
                                        <p:tgtEl>
                                          <p:spTgt spid="13"/>
                                        </p:tgtEl>
                                        <p:attrNameLst>
                                          <p:attrName>style.visibility</p:attrName>
                                        </p:attrNameLst>
                                      </p:cBhvr>
                                      <p:to>
                                        <p:strVal val="visible"/>
                                      </p:to>
                                    </p:set>
                                    <p:anim calcmode="lin" valueType="num">
                                      <p:cBhvr>
                                        <p:cTn id="75" dur="500" fill="hold"/>
                                        <p:tgtEl>
                                          <p:spTgt spid="13"/>
                                        </p:tgtEl>
                                        <p:attrNameLst>
                                          <p:attrName>ppt_w</p:attrName>
                                        </p:attrNameLst>
                                      </p:cBhvr>
                                      <p:tavLst>
                                        <p:tav tm="0">
                                          <p:val>
                                            <p:strVal val="#ppt_w*0.70"/>
                                          </p:val>
                                        </p:tav>
                                        <p:tav tm="100000">
                                          <p:val>
                                            <p:strVal val="#ppt_w"/>
                                          </p:val>
                                        </p:tav>
                                      </p:tavLst>
                                    </p:anim>
                                    <p:anim calcmode="lin" valueType="num">
                                      <p:cBhvr>
                                        <p:cTn id="76" dur="500" fill="hold"/>
                                        <p:tgtEl>
                                          <p:spTgt spid="13"/>
                                        </p:tgtEl>
                                        <p:attrNameLst>
                                          <p:attrName>ppt_h</p:attrName>
                                        </p:attrNameLst>
                                      </p:cBhvr>
                                      <p:tavLst>
                                        <p:tav tm="0">
                                          <p:val>
                                            <p:strVal val="#ppt_h"/>
                                          </p:val>
                                        </p:tav>
                                        <p:tav tm="100000">
                                          <p:val>
                                            <p:strVal val="#ppt_h"/>
                                          </p:val>
                                        </p:tav>
                                      </p:tavLst>
                                    </p:anim>
                                    <p:animEffect transition="in" filter="fade">
                                      <p:cBhvr>
                                        <p:cTn id="77" dur="500"/>
                                        <p:tgtEl>
                                          <p:spTgt spid="13"/>
                                        </p:tgtEl>
                                      </p:cBhvr>
                                    </p:animEffect>
                                  </p:childTnLst>
                                </p:cTn>
                              </p:par>
                            </p:childTnLst>
                          </p:cTn>
                        </p:par>
                        <p:par>
                          <p:cTn id="78" fill="hold" nodeType="afterGroup">
                            <p:stCondLst>
                              <p:cond delay="500"/>
                            </p:stCondLst>
                            <p:childTnLst>
                              <p:par>
                                <p:cTn id="79" presetID="10" presetClass="entr" presetSubtype="0" fill="hold" grpId="0" nodeType="after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fade">
                                      <p:cBhvr>
                                        <p:cTn id="81" dur="500"/>
                                        <p:tgtEl>
                                          <p:spTgt spid="14"/>
                                        </p:tgtEl>
                                      </p:cBhvr>
                                    </p:animEffect>
                                  </p:childTnLst>
                                </p:cTn>
                              </p:par>
                            </p:childTnLst>
                          </p:cTn>
                        </p:par>
                        <p:par>
                          <p:cTn id="82" fill="hold" nodeType="afterGroup">
                            <p:stCondLst>
                              <p:cond delay="1000"/>
                            </p:stCondLst>
                            <p:childTnLst>
                              <p:par>
                                <p:cTn id="83" presetID="55" presetClass="entr" presetSubtype="0" fill="hold" nodeType="afterEffect">
                                  <p:stCondLst>
                                    <p:cond delay="0"/>
                                  </p:stCondLst>
                                  <p:childTnLst>
                                    <p:set>
                                      <p:cBhvr>
                                        <p:cTn id="84" dur="1" fill="hold">
                                          <p:stCondLst>
                                            <p:cond delay="0"/>
                                          </p:stCondLst>
                                        </p:cTn>
                                        <p:tgtEl>
                                          <p:spTgt spid="12"/>
                                        </p:tgtEl>
                                        <p:attrNameLst>
                                          <p:attrName>style.visibility</p:attrName>
                                        </p:attrNameLst>
                                      </p:cBhvr>
                                      <p:to>
                                        <p:strVal val="visible"/>
                                      </p:to>
                                    </p:set>
                                    <p:anim calcmode="lin" valueType="num">
                                      <p:cBhvr>
                                        <p:cTn id="85" dur="500" fill="hold"/>
                                        <p:tgtEl>
                                          <p:spTgt spid="12"/>
                                        </p:tgtEl>
                                        <p:attrNameLst>
                                          <p:attrName>ppt_w</p:attrName>
                                        </p:attrNameLst>
                                      </p:cBhvr>
                                      <p:tavLst>
                                        <p:tav tm="0">
                                          <p:val>
                                            <p:strVal val="#ppt_w*0.70"/>
                                          </p:val>
                                        </p:tav>
                                        <p:tav tm="100000">
                                          <p:val>
                                            <p:strVal val="#ppt_w"/>
                                          </p:val>
                                        </p:tav>
                                      </p:tavLst>
                                    </p:anim>
                                    <p:anim calcmode="lin" valueType="num">
                                      <p:cBhvr>
                                        <p:cTn id="86" dur="500" fill="hold"/>
                                        <p:tgtEl>
                                          <p:spTgt spid="12"/>
                                        </p:tgtEl>
                                        <p:attrNameLst>
                                          <p:attrName>ppt_h</p:attrName>
                                        </p:attrNameLst>
                                      </p:cBhvr>
                                      <p:tavLst>
                                        <p:tav tm="0">
                                          <p:val>
                                            <p:strVal val="#ppt_h"/>
                                          </p:val>
                                        </p:tav>
                                        <p:tav tm="100000">
                                          <p:val>
                                            <p:strVal val="#ppt_h"/>
                                          </p:val>
                                        </p:tav>
                                      </p:tavLst>
                                    </p:anim>
                                    <p:animEffect transition="in" filter="fade">
                                      <p:cBhvr>
                                        <p:cTn id="87" dur="500"/>
                                        <p:tgtEl>
                                          <p:spTgt spid="12"/>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55" presetClass="entr" presetSubtype="0" fill="hold" grpId="0" nodeType="clickEffect">
                                  <p:stCondLst>
                                    <p:cond delay="0"/>
                                  </p:stCondLst>
                                  <p:childTnLst>
                                    <p:set>
                                      <p:cBhvr>
                                        <p:cTn id="91" dur="1" fill="hold">
                                          <p:stCondLst>
                                            <p:cond delay="0"/>
                                          </p:stCondLst>
                                        </p:cTn>
                                        <p:tgtEl>
                                          <p:spTgt spid="5"/>
                                        </p:tgtEl>
                                        <p:attrNameLst>
                                          <p:attrName>style.visibility</p:attrName>
                                        </p:attrNameLst>
                                      </p:cBhvr>
                                      <p:to>
                                        <p:strVal val="visible"/>
                                      </p:to>
                                    </p:set>
                                    <p:anim calcmode="lin" valueType="num">
                                      <p:cBhvr>
                                        <p:cTn id="92" dur="500" fill="hold"/>
                                        <p:tgtEl>
                                          <p:spTgt spid="5"/>
                                        </p:tgtEl>
                                        <p:attrNameLst>
                                          <p:attrName>ppt_w</p:attrName>
                                        </p:attrNameLst>
                                      </p:cBhvr>
                                      <p:tavLst>
                                        <p:tav tm="0">
                                          <p:val>
                                            <p:strVal val="#ppt_w*0.70"/>
                                          </p:val>
                                        </p:tav>
                                        <p:tav tm="100000">
                                          <p:val>
                                            <p:strVal val="#ppt_w"/>
                                          </p:val>
                                        </p:tav>
                                      </p:tavLst>
                                    </p:anim>
                                    <p:anim calcmode="lin" valueType="num">
                                      <p:cBhvr>
                                        <p:cTn id="93" dur="500" fill="hold"/>
                                        <p:tgtEl>
                                          <p:spTgt spid="5"/>
                                        </p:tgtEl>
                                        <p:attrNameLst>
                                          <p:attrName>ppt_h</p:attrName>
                                        </p:attrNameLst>
                                      </p:cBhvr>
                                      <p:tavLst>
                                        <p:tav tm="0">
                                          <p:val>
                                            <p:strVal val="#ppt_h"/>
                                          </p:val>
                                        </p:tav>
                                        <p:tav tm="100000">
                                          <p:val>
                                            <p:strVal val="#ppt_h"/>
                                          </p:val>
                                        </p:tav>
                                      </p:tavLst>
                                    </p:anim>
                                    <p:animEffect transition="in" filter="fade">
                                      <p:cBhvr>
                                        <p:cTn id="94" dur="500"/>
                                        <p:tgtEl>
                                          <p:spTgt spid="5"/>
                                        </p:tgtEl>
                                      </p:cBhvr>
                                    </p:animEffect>
                                  </p:childTnLst>
                                </p:cTn>
                              </p:par>
                            </p:childTnLst>
                          </p:cTn>
                        </p:par>
                        <p:par>
                          <p:cTn id="95" fill="hold" nodeType="afterGroup">
                            <p:stCondLst>
                              <p:cond delay="500"/>
                            </p:stCondLst>
                            <p:childTnLst>
                              <p:par>
                                <p:cTn id="96" presetID="55" presetClass="entr" presetSubtype="0" fill="hold" grpId="0" nodeType="afterEffect">
                                  <p:stCondLst>
                                    <p:cond delay="0"/>
                                  </p:stCondLst>
                                  <p:childTnLst>
                                    <p:set>
                                      <p:cBhvr>
                                        <p:cTn id="97" dur="1" fill="hold">
                                          <p:stCondLst>
                                            <p:cond delay="0"/>
                                          </p:stCondLst>
                                        </p:cTn>
                                        <p:tgtEl>
                                          <p:spTgt spid="31"/>
                                        </p:tgtEl>
                                        <p:attrNameLst>
                                          <p:attrName>style.visibility</p:attrName>
                                        </p:attrNameLst>
                                      </p:cBhvr>
                                      <p:to>
                                        <p:strVal val="visible"/>
                                      </p:to>
                                    </p:set>
                                    <p:anim calcmode="lin" valueType="num">
                                      <p:cBhvr>
                                        <p:cTn id="98" dur="500" fill="hold"/>
                                        <p:tgtEl>
                                          <p:spTgt spid="31"/>
                                        </p:tgtEl>
                                        <p:attrNameLst>
                                          <p:attrName>ppt_w</p:attrName>
                                        </p:attrNameLst>
                                      </p:cBhvr>
                                      <p:tavLst>
                                        <p:tav tm="0">
                                          <p:val>
                                            <p:strVal val="#ppt_w*0.70"/>
                                          </p:val>
                                        </p:tav>
                                        <p:tav tm="100000">
                                          <p:val>
                                            <p:strVal val="#ppt_w"/>
                                          </p:val>
                                        </p:tav>
                                      </p:tavLst>
                                    </p:anim>
                                    <p:anim calcmode="lin" valueType="num">
                                      <p:cBhvr>
                                        <p:cTn id="99" dur="500" fill="hold"/>
                                        <p:tgtEl>
                                          <p:spTgt spid="31"/>
                                        </p:tgtEl>
                                        <p:attrNameLst>
                                          <p:attrName>ppt_h</p:attrName>
                                        </p:attrNameLst>
                                      </p:cBhvr>
                                      <p:tavLst>
                                        <p:tav tm="0">
                                          <p:val>
                                            <p:strVal val="#ppt_h"/>
                                          </p:val>
                                        </p:tav>
                                        <p:tav tm="100000">
                                          <p:val>
                                            <p:strVal val="#ppt_h"/>
                                          </p:val>
                                        </p:tav>
                                      </p:tavLst>
                                    </p:anim>
                                    <p:animEffect transition="in" filter="fade">
                                      <p:cBhvr>
                                        <p:cTn id="100" dur="500"/>
                                        <p:tgtEl>
                                          <p:spTgt spid="31"/>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55" presetClass="entr" presetSubtype="0" fill="hold" grpId="0" nodeType="clickEffect">
                                  <p:stCondLst>
                                    <p:cond delay="0"/>
                                  </p:stCondLst>
                                  <p:childTnLst>
                                    <p:set>
                                      <p:cBhvr>
                                        <p:cTn id="104" dur="1" fill="hold">
                                          <p:stCondLst>
                                            <p:cond delay="0"/>
                                          </p:stCondLst>
                                        </p:cTn>
                                        <p:tgtEl>
                                          <p:spTgt spid="11"/>
                                        </p:tgtEl>
                                        <p:attrNameLst>
                                          <p:attrName>style.visibility</p:attrName>
                                        </p:attrNameLst>
                                      </p:cBhvr>
                                      <p:to>
                                        <p:strVal val="visible"/>
                                      </p:to>
                                    </p:set>
                                    <p:anim calcmode="lin" valueType="num">
                                      <p:cBhvr>
                                        <p:cTn id="105" dur="1000" fill="hold"/>
                                        <p:tgtEl>
                                          <p:spTgt spid="11"/>
                                        </p:tgtEl>
                                        <p:attrNameLst>
                                          <p:attrName>ppt_w</p:attrName>
                                        </p:attrNameLst>
                                      </p:cBhvr>
                                      <p:tavLst>
                                        <p:tav tm="0">
                                          <p:val>
                                            <p:strVal val="#ppt_w*0.70"/>
                                          </p:val>
                                        </p:tav>
                                        <p:tav tm="100000">
                                          <p:val>
                                            <p:strVal val="#ppt_w"/>
                                          </p:val>
                                        </p:tav>
                                      </p:tavLst>
                                    </p:anim>
                                    <p:anim calcmode="lin" valueType="num">
                                      <p:cBhvr>
                                        <p:cTn id="106" dur="1000" fill="hold"/>
                                        <p:tgtEl>
                                          <p:spTgt spid="11"/>
                                        </p:tgtEl>
                                        <p:attrNameLst>
                                          <p:attrName>ppt_h</p:attrName>
                                        </p:attrNameLst>
                                      </p:cBhvr>
                                      <p:tavLst>
                                        <p:tav tm="0">
                                          <p:val>
                                            <p:strVal val="#ppt_h"/>
                                          </p:val>
                                        </p:tav>
                                        <p:tav tm="100000">
                                          <p:val>
                                            <p:strVal val="#ppt_h"/>
                                          </p:val>
                                        </p:tav>
                                      </p:tavLst>
                                    </p:anim>
                                    <p:animEffect transition="in" filter="fade">
                                      <p:cBhvr>
                                        <p:cTn id="107" dur="1000"/>
                                        <p:tgtEl>
                                          <p:spTgt spid="11"/>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55" presetClass="entr" presetSubtype="0" fill="hold" grpId="0" nodeType="clickEffect">
                                  <p:stCondLst>
                                    <p:cond delay="0"/>
                                  </p:stCondLst>
                                  <p:childTnLst>
                                    <p:set>
                                      <p:cBhvr>
                                        <p:cTn id="111" dur="1" fill="hold">
                                          <p:stCondLst>
                                            <p:cond delay="0"/>
                                          </p:stCondLst>
                                        </p:cTn>
                                        <p:tgtEl>
                                          <p:spTgt spid="10"/>
                                        </p:tgtEl>
                                        <p:attrNameLst>
                                          <p:attrName>style.visibility</p:attrName>
                                        </p:attrNameLst>
                                      </p:cBhvr>
                                      <p:to>
                                        <p:strVal val="visible"/>
                                      </p:to>
                                    </p:set>
                                    <p:anim calcmode="lin" valueType="num">
                                      <p:cBhvr>
                                        <p:cTn id="112" dur="1000" fill="hold"/>
                                        <p:tgtEl>
                                          <p:spTgt spid="10"/>
                                        </p:tgtEl>
                                        <p:attrNameLst>
                                          <p:attrName>ppt_w</p:attrName>
                                        </p:attrNameLst>
                                      </p:cBhvr>
                                      <p:tavLst>
                                        <p:tav tm="0">
                                          <p:val>
                                            <p:strVal val="#ppt_w*0.70"/>
                                          </p:val>
                                        </p:tav>
                                        <p:tav tm="100000">
                                          <p:val>
                                            <p:strVal val="#ppt_w"/>
                                          </p:val>
                                        </p:tav>
                                      </p:tavLst>
                                    </p:anim>
                                    <p:anim calcmode="lin" valueType="num">
                                      <p:cBhvr>
                                        <p:cTn id="113" dur="1000" fill="hold"/>
                                        <p:tgtEl>
                                          <p:spTgt spid="10"/>
                                        </p:tgtEl>
                                        <p:attrNameLst>
                                          <p:attrName>ppt_h</p:attrName>
                                        </p:attrNameLst>
                                      </p:cBhvr>
                                      <p:tavLst>
                                        <p:tav tm="0">
                                          <p:val>
                                            <p:strVal val="#ppt_h"/>
                                          </p:val>
                                        </p:tav>
                                        <p:tav tm="100000">
                                          <p:val>
                                            <p:strVal val="#ppt_h"/>
                                          </p:val>
                                        </p:tav>
                                      </p:tavLst>
                                    </p:anim>
                                    <p:animEffect transition="in" filter="fade">
                                      <p:cBhvr>
                                        <p:cTn id="114" dur="1000"/>
                                        <p:tgtEl>
                                          <p:spTgt spid="10"/>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 presetClass="entr" presetSubtype="0" fill="hold" nodeType="clickEffect">
                                  <p:stCondLst>
                                    <p:cond delay="0"/>
                                  </p:stCondLst>
                                  <p:childTnLst>
                                    <p:set>
                                      <p:cBhvr>
                                        <p:cTn id="11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5" grpId="0" animBg="1"/>
      <p:bldP spid="26" grpId="0" animBg="1"/>
      <p:bldP spid="27" grpId="0" animBg="1"/>
      <p:bldP spid="28" grpId="0" animBg="1"/>
      <p:bldP spid="29" grpId="0" animBg="1"/>
      <p:bldP spid="31" grpId="0" animBg="1"/>
      <p:bldP spid="5" grpId="0" animBg="1"/>
      <p:bldP spid="10" grpId="0" animBg="1"/>
      <p:bldP spid="11" grpId="0" animBg="1"/>
      <p:bldP spid="14" grpId="0" animBg="1"/>
      <p:bldP spid="16" grpId="0" animBg="1"/>
      <p:bldP spid="18" grpId="0" animBg="1"/>
      <p:bldP spid="20"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Heading Title"/>
          <p:cNvSpPr txBox="1">
            <a:spLocks noGrp="1"/>
          </p:cNvSpPr>
          <p:nvPr>
            <p:ph type="title" idx="4294967295"/>
          </p:nvPr>
        </p:nvSpPr>
        <p:spPr>
          <a:xfrm>
            <a:off x="730249" y="1151487"/>
            <a:ext cx="11054083" cy="868568"/>
          </a:xfrm>
          <a:prstGeom prst="rect">
            <a:avLst/>
          </a:prstGeom>
        </p:spPr>
        <p:txBody>
          <a:bodyPr/>
          <a:lstStyle>
            <a:lvl1pPr algn="l" defTabSz="577850">
              <a:defRPr sz="4000" b="1">
                <a:solidFill>
                  <a:srgbClr val="9C9A2F"/>
                </a:solidFill>
                <a:latin typeface="Arial"/>
                <a:ea typeface="Arial"/>
                <a:cs typeface="Arial"/>
                <a:sym typeface="Arial"/>
              </a:defRPr>
            </a:lvl1pPr>
          </a:lstStyle>
          <a:p>
            <a:r>
              <a:rPr lang="en-GB" dirty="0"/>
              <a:t>Legitimate Interest</a:t>
            </a:r>
            <a:endParaRPr dirty="0"/>
          </a:p>
        </p:txBody>
      </p:sp>
      <p:sp>
        <p:nvSpPr>
          <p:cNvPr id="14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p:cNvSpPr txBox="1"/>
          <p:nvPr/>
        </p:nvSpPr>
        <p:spPr>
          <a:xfrm>
            <a:off x="730249" y="2457332"/>
            <a:ext cx="8069265"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marL="0" marR="0" lvl="0" indent="0" algn="l" defTabSz="584200" rtl="0" eaLnBrk="1" fontAlgn="auto" latinLnBrk="0" hangingPunct="0">
              <a:lnSpc>
                <a:spcPct val="100000"/>
              </a:lnSpc>
              <a:spcBef>
                <a:spcPts val="0"/>
              </a:spcBef>
              <a:spcAft>
                <a:spcPts val="0"/>
              </a:spcAft>
              <a:buClrTx/>
              <a:buSzTx/>
              <a:buFontTx/>
              <a:buNone/>
              <a:tabLst/>
              <a:defRPr sz="2000" b="0">
                <a:latin typeface="Arial"/>
                <a:ea typeface="Arial"/>
                <a:cs typeface="Arial"/>
                <a:sym typeface="Arial"/>
              </a:defRPr>
            </a:pPr>
            <a:endParaRPr kumimoji="0" sz="2000" b="0" i="0" u="none" strike="noStrike" kern="0" cap="none" spc="0" normalizeH="0" baseline="0" noProof="0" dirty="0">
              <a:ln>
                <a:noFill/>
              </a:ln>
              <a:solidFill>
                <a:srgbClr val="000000"/>
              </a:solidFill>
              <a:effectLst/>
              <a:uLnTx/>
              <a:uFillTx/>
              <a:latin typeface="Arial"/>
              <a:cs typeface="Arial"/>
              <a:sym typeface="Arial"/>
            </a:endParaRPr>
          </a:p>
        </p:txBody>
      </p:sp>
      <p:sp>
        <p:nvSpPr>
          <p:cNvPr id="6" name="TextBox 5">
            <a:extLst>
              <a:ext uri="{FF2B5EF4-FFF2-40B4-BE49-F238E27FC236}">
                <a16:creationId xmlns:a16="http://schemas.microsoft.com/office/drawing/2014/main" xmlns="" id="{63B0E943-5852-410E-B2DA-7D317F872E7E}"/>
              </a:ext>
            </a:extLst>
          </p:cNvPr>
          <p:cNvSpPr txBox="1"/>
          <p:nvPr/>
        </p:nvSpPr>
        <p:spPr>
          <a:xfrm>
            <a:off x="8645110" y="9066797"/>
            <a:ext cx="1903905" cy="318036"/>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584200" rtl="0" eaLnBrk="1" fontAlgn="auto" latinLnBrk="0" hangingPunct="0">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srgbClr val="000000"/>
                </a:solidFill>
                <a:effectLst/>
                <a:uLnTx/>
                <a:uFillTx/>
                <a:latin typeface="Helvetica Neue"/>
                <a:ea typeface="Helvetica Neue"/>
                <a:cs typeface="Helvetica Neue"/>
                <a:sym typeface="Helvetica Neue"/>
              </a:rPr>
              <a:t>April 2021</a:t>
            </a:r>
          </a:p>
        </p:txBody>
      </p:sp>
      <p:sp>
        <p:nvSpPr>
          <p:cNvPr id="4" name="TextBox 3">
            <a:extLst>
              <a:ext uri="{FF2B5EF4-FFF2-40B4-BE49-F238E27FC236}">
                <a16:creationId xmlns:a16="http://schemas.microsoft.com/office/drawing/2014/main" xmlns="" id="{79E1ABEE-4F6E-4EFE-A3E9-588048EFF6FD}"/>
              </a:ext>
            </a:extLst>
          </p:cNvPr>
          <p:cNvSpPr txBox="1"/>
          <p:nvPr/>
        </p:nvSpPr>
        <p:spPr>
          <a:xfrm>
            <a:off x="831849" y="2020055"/>
            <a:ext cx="11054083" cy="601190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en-GB" sz="3200" b="0" dirty="0">
                <a:latin typeface="Arial" panose="020B0604020202020204" pitchFamily="34" charset="0"/>
                <a:ea typeface="Times New Roman" panose="02020603050405020304" pitchFamily="18" charset="0"/>
              </a:rPr>
              <a:t>Under the Safeguarding Vulnerable Groups (Miscellaneous Amendments) Order 2012, the DBS may at the request of person with a legitimate interest in knowing if an individual is barred, inform that person if the individual is included in the DBS barred lists.</a:t>
            </a:r>
          </a:p>
          <a:p>
            <a:pPr algn="l"/>
            <a:endParaRPr lang="en-GB" sz="3200" b="0" dirty="0">
              <a:latin typeface="Arial" panose="020B0604020202020204" pitchFamily="34" charset="0"/>
              <a:ea typeface="Times New Roman" panose="02020603050405020304" pitchFamily="18" charset="0"/>
              <a:cs typeface="Times New Roman" panose="02020603050405020304" pitchFamily="18" charset="0"/>
            </a:endParaRPr>
          </a:p>
          <a:p>
            <a:pPr algn="l"/>
            <a:r>
              <a:rPr lang="en-GB" sz="3200" b="0" dirty="0">
                <a:latin typeface="Arial" panose="020B0604020202020204" pitchFamily="34" charset="0"/>
                <a:ea typeface="Times New Roman" panose="02020603050405020304" pitchFamily="18" charset="0"/>
              </a:rPr>
              <a:t>DBS defines legitimate interest as the sharing of barred list information where the sharing is in line with our purpose to safeguard the public by preventing barred people from working with relevant groups.</a:t>
            </a:r>
          </a:p>
          <a:p>
            <a:pPr algn="l"/>
            <a:endParaRPr lang="en-GB" sz="3200" b="0" dirty="0">
              <a:latin typeface="Arial" panose="020B0604020202020204" pitchFamily="34" charset="0"/>
              <a:ea typeface="Times New Roman" panose="02020603050405020304" pitchFamily="18" charset="0"/>
              <a:cs typeface="Times New Roman" panose="02020603050405020304" pitchFamily="18" charset="0"/>
            </a:endParaRPr>
          </a:p>
          <a:p>
            <a:pPr algn="l"/>
            <a:endParaRPr lang="en-GB" sz="3200" b="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421038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EC65118-DA40-4307-80C4-F0B05A2C8659}"/>
              </a:ext>
            </a:extLst>
          </p:cNvPr>
          <p:cNvSpPr>
            <a:spLocks noGrp="1"/>
          </p:cNvSpPr>
          <p:nvPr>
            <p:ph idx="1"/>
          </p:nvPr>
        </p:nvSpPr>
        <p:spPr>
          <a:xfrm>
            <a:off x="332292" y="1424681"/>
            <a:ext cx="12062907" cy="6125937"/>
          </a:xfrm>
        </p:spPr>
        <p:txBody>
          <a:bodyPr>
            <a:normAutofit fontScale="25000" lnSpcReduction="20000"/>
          </a:bodyPr>
          <a:lstStyle/>
          <a:p>
            <a:pPr marL="0" indent="0">
              <a:lnSpc>
                <a:spcPct val="120000"/>
              </a:lnSpc>
              <a:spcBef>
                <a:spcPts val="0"/>
              </a:spcBef>
              <a:buNone/>
            </a:pPr>
            <a:endParaRPr lang="en-GB" sz="4400" dirty="0">
              <a:latin typeface="Arial" panose="020B0604020202020204" pitchFamily="34" charset="0"/>
              <a:ea typeface="Times New Roman" panose="02020603050405020304" pitchFamily="18" charset="0"/>
              <a:cs typeface="Times New Roman" panose="02020603050405020304" pitchFamily="18" charset="0"/>
            </a:endParaRPr>
          </a:p>
          <a:p>
            <a:pPr>
              <a:lnSpc>
                <a:spcPct val="120000"/>
              </a:lnSpc>
              <a:spcBef>
                <a:spcPts val="0"/>
              </a:spcBef>
            </a:pPr>
            <a:r>
              <a:rPr lang="en-GB" sz="11200" dirty="0">
                <a:latin typeface="Arial" panose="020B0604020202020204" pitchFamily="34" charset="0"/>
                <a:ea typeface="Times New Roman" panose="02020603050405020304" pitchFamily="18" charset="0"/>
                <a:cs typeface="Arial" panose="020B0604020202020204" pitchFamily="34" charset="0"/>
              </a:rPr>
              <a:t>A legitimate interest into whether a person is included on either or both of the DBS barred lists exists </a:t>
            </a:r>
            <a:r>
              <a:rPr lang="en-GB" sz="11200" b="1" dirty="0">
                <a:latin typeface="Arial" panose="020B0604020202020204" pitchFamily="34" charset="0"/>
                <a:ea typeface="Times New Roman" panose="02020603050405020304" pitchFamily="18" charset="0"/>
                <a:cs typeface="Arial" panose="020B0604020202020204" pitchFamily="34" charset="0"/>
              </a:rPr>
              <a:t>if the requester is in a position to, and intends to, use the information to take appropriate action in relation to the protection of children or adults </a:t>
            </a:r>
            <a:r>
              <a:rPr lang="en-GB" sz="11200" dirty="0">
                <a:latin typeface="Arial" panose="020B0604020202020204" pitchFamily="34" charset="0"/>
                <a:ea typeface="Times New Roman" panose="02020603050405020304" pitchFamily="18" charset="0"/>
                <a:cs typeface="Arial" panose="020B0604020202020204" pitchFamily="34" charset="0"/>
              </a:rPr>
              <a:t>in receipt of a regulated activity.</a:t>
            </a:r>
            <a:endParaRPr lang="en-GB" sz="11200" dirty="0">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20000"/>
              </a:lnSpc>
              <a:spcBef>
                <a:spcPts val="0"/>
              </a:spcBef>
              <a:buNone/>
            </a:pPr>
            <a:endParaRPr lang="en-GB" sz="11200" dirty="0">
              <a:latin typeface="Arial" panose="020B0604020202020204" pitchFamily="34" charset="0"/>
              <a:ea typeface="Times New Roman" panose="02020603050405020304" pitchFamily="18" charset="0"/>
              <a:cs typeface="Times New Roman" panose="02020603050405020304" pitchFamily="18" charset="0"/>
            </a:endParaRPr>
          </a:p>
          <a:p>
            <a:pPr>
              <a:lnSpc>
                <a:spcPct val="120000"/>
              </a:lnSpc>
              <a:spcBef>
                <a:spcPts val="0"/>
              </a:spcBef>
            </a:pPr>
            <a:r>
              <a:rPr lang="en-GB" sz="11200" dirty="0">
                <a:latin typeface="Arial" panose="020B0604020202020204" pitchFamily="34" charset="0"/>
                <a:ea typeface="Times New Roman" panose="02020603050405020304" pitchFamily="18" charset="0"/>
                <a:cs typeface="Arial" panose="020B0604020202020204" pitchFamily="34" charset="0"/>
              </a:rPr>
              <a:t>Legitimate interest cannot be used purely for information gathering purposes.</a:t>
            </a:r>
            <a:endParaRPr lang="en-GB" sz="11200" dirty="0">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20000"/>
              </a:lnSpc>
              <a:spcBef>
                <a:spcPts val="0"/>
              </a:spcBef>
              <a:buNone/>
            </a:pPr>
            <a:endParaRPr lang="en-GB" sz="11200" dirty="0">
              <a:latin typeface="Arial" panose="020B0604020202020204" pitchFamily="34" charset="0"/>
              <a:ea typeface="Times New Roman" panose="02020603050405020304" pitchFamily="18" charset="0"/>
              <a:cs typeface="Times New Roman" panose="02020603050405020304" pitchFamily="18" charset="0"/>
            </a:endParaRPr>
          </a:p>
          <a:p>
            <a:pPr>
              <a:lnSpc>
                <a:spcPct val="120000"/>
              </a:lnSpc>
              <a:spcBef>
                <a:spcPts val="0"/>
              </a:spcBef>
            </a:pPr>
            <a:r>
              <a:rPr lang="en-GB" sz="11200" dirty="0">
                <a:latin typeface="Arial" panose="020B0604020202020204" pitchFamily="34" charset="0"/>
                <a:ea typeface="Times New Roman" panose="02020603050405020304" pitchFamily="18" charset="0"/>
                <a:cs typeface="Arial" panose="020B0604020202020204" pitchFamily="34" charset="0"/>
              </a:rPr>
              <a:t>Legitimate Interest requests should normally only be made when there is no other legislative provision or gateway which enables barring information to be shared.  Exceptions should be detailed in relevant Data Sharing Agreements, for example applications made in order to comply with the School Staffing (England) Regulations 2009.  </a:t>
            </a:r>
            <a:endParaRPr lang="en-GB" sz="11200" dirty="0">
              <a:latin typeface="Arial" panose="020B0604020202020204" pitchFamily="34" charset="0"/>
              <a:ea typeface="Times New Roman" panose="02020603050405020304" pitchFamily="18" charset="0"/>
              <a:cs typeface="Times New Roman" panose="02020603050405020304" pitchFamily="18" charset="0"/>
            </a:endParaRPr>
          </a:p>
          <a:p>
            <a:pPr marL="0" indent="0">
              <a:buNone/>
              <a:defRPr/>
            </a:pPr>
            <a:endParaRPr lang="en-GB" sz="2133" dirty="0">
              <a:latin typeface="Arial" panose="020B0604020202020204" pitchFamily="34" charset="0"/>
              <a:cs typeface="Arial" panose="020B0604020202020204" pitchFamily="34" charset="0"/>
            </a:endParaRPr>
          </a:p>
        </p:txBody>
      </p:sp>
      <p:sp>
        <p:nvSpPr>
          <p:cNvPr id="4" name="Title 3">
            <a:extLst>
              <a:ext uri="{FF2B5EF4-FFF2-40B4-BE49-F238E27FC236}">
                <a16:creationId xmlns:a16="http://schemas.microsoft.com/office/drawing/2014/main" xmlns="" id="{E0C52BEF-DB73-4147-BC39-3C716F70C589}"/>
              </a:ext>
            </a:extLst>
          </p:cNvPr>
          <p:cNvSpPr>
            <a:spLocks noGrp="1"/>
          </p:cNvSpPr>
          <p:nvPr>
            <p:ph type="title"/>
          </p:nvPr>
        </p:nvSpPr>
        <p:spPr>
          <a:xfrm>
            <a:off x="894080" y="194161"/>
            <a:ext cx="11216640" cy="1230520"/>
          </a:xfrm>
        </p:spPr>
        <p:txBody>
          <a:bodyPr>
            <a:normAutofit/>
          </a:bodyPr>
          <a:lstStyle/>
          <a:p>
            <a:r>
              <a:rPr lang="en-GB" sz="4267" b="1" dirty="0">
                <a:solidFill>
                  <a:srgbClr val="9C9A00"/>
                </a:solidFill>
                <a:latin typeface="Arial" panose="020B0604020202020204" pitchFamily="34" charset="0"/>
                <a:cs typeface="Arial" panose="020B0604020202020204" pitchFamily="34" charset="0"/>
              </a:rPr>
              <a:t>Legitimate Interest Principles</a:t>
            </a:r>
          </a:p>
        </p:txBody>
      </p:sp>
      <p:sp>
        <p:nvSpPr>
          <p:cNvPr id="10" name="Line">
            <a:extLst>
              <a:ext uri="{FF2B5EF4-FFF2-40B4-BE49-F238E27FC236}">
                <a16:creationId xmlns:a16="http://schemas.microsoft.com/office/drawing/2014/main" xmlns="" id="{D8E4F349-6E27-41B8-ACD6-7E44D33C90F2}"/>
              </a:ext>
            </a:extLst>
          </p:cNvPr>
          <p:cNvSpPr/>
          <p:nvPr/>
        </p:nvSpPr>
        <p:spPr>
          <a:xfrm flipV="1">
            <a:off x="444650" y="7780579"/>
            <a:ext cx="12062907" cy="0"/>
          </a:xfrm>
          <a:prstGeom prst="line">
            <a:avLst/>
          </a:prstGeom>
          <a:ln w="25400">
            <a:solidFill>
              <a:srgbClr val="9C9A00"/>
            </a:solidFill>
          </a:ln>
        </p:spPr>
        <p:txBody>
          <a:bodyPr lIns="34290" rIns="34290"/>
          <a:lstStyle/>
          <a:p>
            <a:pPr marL="0" marR="0" lvl="0" indent="0" algn="ctr" defTabSz="438136" rtl="0" eaLnBrk="1" fontAlgn="auto" latinLnBrk="0" hangingPunct="0">
              <a:lnSpc>
                <a:spcPct val="100000"/>
              </a:lnSpc>
              <a:spcBef>
                <a:spcPts val="0"/>
              </a:spcBef>
              <a:spcAft>
                <a:spcPts val="0"/>
              </a:spcAft>
              <a:buClrTx/>
              <a:buSzTx/>
              <a:buFontTx/>
              <a:buNone/>
              <a:tabLst/>
              <a:defRPr/>
            </a:pPr>
            <a:endParaRPr kumimoji="0" sz="2774" b="0" i="0" u="none" strike="noStrike" kern="0" cap="none" spc="0" normalizeH="0" baseline="0" noProof="0">
              <a:ln>
                <a:noFill/>
              </a:ln>
              <a:solidFill>
                <a:srgbClr val="000000"/>
              </a:solidFill>
              <a:effectLst/>
              <a:uLnTx/>
              <a:uFillTx/>
              <a:latin typeface="Helvetica Neue"/>
              <a:ea typeface="+mn-ea"/>
              <a:cs typeface="+mn-cs"/>
              <a:sym typeface="Helvetica Neue"/>
            </a:endParaRPr>
          </a:p>
        </p:txBody>
      </p:sp>
      <p:pic>
        <p:nvPicPr>
          <p:cNvPr id="11" name="Disclosure &amp; Barring Service_2592_AW (RGB).png" descr="Disclosure &amp; Barring Service_2592_AW (RGB).png">
            <a:extLst>
              <a:ext uri="{FF2B5EF4-FFF2-40B4-BE49-F238E27FC236}">
                <a16:creationId xmlns:a16="http://schemas.microsoft.com/office/drawing/2014/main" xmlns="" id="{1A575ABA-AA91-4CDE-B3E9-7A89FBF5C222}"/>
              </a:ext>
            </a:extLst>
          </p:cNvPr>
          <p:cNvPicPr>
            <a:picLocks noChangeAspect="1"/>
          </p:cNvPicPr>
          <p:nvPr/>
        </p:nvPicPr>
        <p:blipFill>
          <a:blip r:embed="rId3"/>
          <a:srcRect/>
          <a:stretch>
            <a:fillRect/>
          </a:stretch>
        </p:blipFill>
        <p:spPr>
          <a:xfrm>
            <a:off x="943853" y="7918466"/>
            <a:ext cx="542925" cy="291862"/>
          </a:xfrm>
          <a:prstGeom prst="rect">
            <a:avLst/>
          </a:prstGeom>
          <a:ln w="12700">
            <a:miter lim="400000"/>
          </a:ln>
        </p:spPr>
      </p:pic>
      <p:sp>
        <p:nvSpPr>
          <p:cNvPr id="12" name="Making Recruitment Safer">
            <a:extLst>
              <a:ext uri="{FF2B5EF4-FFF2-40B4-BE49-F238E27FC236}">
                <a16:creationId xmlns:a16="http://schemas.microsoft.com/office/drawing/2014/main" xmlns="" id="{ABA98EDE-A321-4C02-B39B-542EDC9A8E1E}"/>
              </a:ext>
            </a:extLst>
          </p:cNvPr>
          <p:cNvSpPr txBox="1"/>
          <p:nvPr/>
        </p:nvSpPr>
        <p:spPr>
          <a:xfrm>
            <a:off x="2986778" y="8010529"/>
            <a:ext cx="1636665" cy="2385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8100" tIns="38100" rIns="38100" bIns="38100">
            <a:spAutoFit/>
          </a:bodyPr>
          <a:lstStyle>
            <a:lvl1pPr>
              <a:defRPr sz="1400" i="1">
                <a:latin typeface="Arial"/>
                <a:ea typeface="Arial"/>
                <a:cs typeface="Arial"/>
                <a:sym typeface="Arial"/>
              </a:defRPr>
            </a:lvl1pPr>
          </a:lstStyle>
          <a:p>
            <a:pPr marL="0" marR="0" lvl="0" indent="0" algn="ctr" defTabSz="438136" rtl="0" eaLnBrk="1" fontAlgn="auto" latinLnBrk="0" hangingPunct="0">
              <a:lnSpc>
                <a:spcPct val="100000"/>
              </a:lnSpc>
              <a:spcBef>
                <a:spcPts val="0"/>
              </a:spcBef>
              <a:spcAft>
                <a:spcPts val="0"/>
              </a:spcAft>
              <a:buClrTx/>
              <a:buSzTx/>
              <a:buFontTx/>
              <a:buNone/>
              <a:tabLst/>
              <a:defRPr/>
            </a:pPr>
            <a:r>
              <a:rPr kumimoji="0" sz="1050" b="0" i="1" u="none" strike="noStrike" kern="0" cap="none" spc="0" normalizeH="0" baseline="0" noProof="0" dirty="0">
                <a:ln>
                  <a:noFill/>
                </a:ln>
                <a:solidFill>
                  <a:srgbClr val="000000"/>
                </a:solidFill>
                <a:effectLst/>
                <a:uLnTx/>
                <a:uFillTx/>
                <a:latin typeface="Arial"/>
                <a:cs typeface="Arial"/>
                <a:sym typeface="Arial"/>
              </a:rPr>
              <a:t>Making Recruitment Safer</a:t>
            </a:r>
          </a:p>
        </p:txBody>
      </p:sp>
      <p:sp>
        <p:nvSpPr>
          <p:cNvPr id="5" name="Slide Number Placeholder 4">
            <a:extLst>
              <a:ext uri="{FF2B5EF4-FFF2-40B4-BE49-F238E27FC236}">
                <a16:creationId xmlns:a16="http://schemas.microsoft.com/office/drawing/2014/main" xmlns="" id="{C03E135B-D5E9-4AC7-80D4-9B02202FFCE3}"/>
              </a:ext>
            </a:extLst>
          </p:cNvPr>
          <p:cNvSpPr>
            <a:spLocks noGrp="1"/>
          </p:cNvSpPr>
          <p:nvPr>
            <p:ph type="sldNum" sz="quarter" idx="12"/>
          </p:nvPr>
        </p:nvSpPr>
        <p:spPr/>
        <p:txBody>
          <a:bodyPr/>
          <a:lstStyle/>
          <a:p>
            <a:pPr marL="0" marR="0" lvl="0" indent="0" algn="r" defTabSz="975390" rtl="0" eaLnBrk="1" fontAlgn="auto" latinLnBrk="0" hangingPunct="1">
              <a:lnSpc>
                <a:spcPct val="100000"/>
              </a:lnSpc>
              <a:spcBef>
                <a:spcPts val="0"/>
              </a:spcBef>
              <a:spcAft>
                <a:spcPts val="0"/>
              </a:spcAft>
              <a:buClrTx/>
              <a:buSzTx/>
              <a:buFontTx/>
              <a:buNone/>
              <a:tabLst/>
              <a:defRPr/>
            </a:pPr>
            <a:fld id="{0C288060-685E-4AC8-B764-C3461FC5BC67}" type="slidenum">
              <a:rPr kumimoji="0" lang="en-GB" sz="1280" b="0" i="0" u="none" strike="noStrike" kern="1200" cap="none" spc="0" normalizeH="0" baseline="0" noProof="0">
                <a:ln>
                  <a:noFill/>
                </a:ln>
                <a:solidFill>
                  <a:prstClr val="black">
                    <a:tint val="75000"/>
                  </a:prstClr>
                </a:solidFill>
                <a:effectLst/>
                <a:uLnTx/>
                <a:uFillTx/>
                <a:latin typeface="Calibri" panose="020F0502020204030204"/>
                <a:ea typeface="+mn-ea"/>
                <a:cs typeface="+mn-cs"/>
                <a:sym typeface="Helvetica Neue"/>
              </a:rPr>
              <a:pPr marL="0" marR="0" lvl="0" indent="0" algn="r" defTabSz="975390" rtl="0" eaLnBrk="1" fontAlgn="auto" latinLnBrk="0" hangingPunct="1">
                <a:lnSpc>
                  <a:spcPct val="100000"/>
                </a:lnSpc>
                <a:spcBef>
                  <a:spcPts val="0"/>
                </a:spcBef>
                <a:spcAft>
                  <a:spcPts val="0"/>
                </a:spcAft>
                <a:buClrTx/>
                <a:buSzTx/>
                <a:buFontTx/>
                <a:buNone/>
                <a:tabLst/>
                <a:defRPr/>
              </a:pPr>
              <a:t>7</a:t>
            </a:fld>
            <a:endParaRPr kumimoji="0" lang="en-GB" sz="1280" b="0" i="0" u="none" strike="noStrike" kern="1200" cap="none" spc="0" normalizeH="0" baseline="0" noProof="0">
              <a:ln>
                <a:noFill/>
              </a:ln>
              <a:solidFill>
                <a:prstClr val="black">
                  <a:tint val="75000"/>
                </a:prstClr>
              </a:solidFill>
              <a:effectLst/>
              <a:uLnTx/>
              <a:uFillTx/>
              <a:latin typeface="Calibri" panose="020F0502020204030204"/>
              <a:ea typeface="+mn-ea"/>
              <a:cs typeface="+mn-cs"/>
              <a:sym typeface="Helvetica Neue"/>
            </a:endParaRPr>
          </a:p>
        </p:txBody>
      </p:sp>
    </p:spTree>
    <p:extLst>
      <p:ext uri="{BB962C8B-B14F-4D97-AF65-F5344CB8AC3E}">
        <p14:creationId xmlns:p14="http://schemas.microsoft.com/office/powerpoint/2010/main" val="3307489033"/>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Rectangle"/>
          <p:cNvSpPr/>
          <p:nvPr/>
        </p:nvSpPr>
        <p:spPr>
          <a:xfrm>
            <a:off x="783165" y="1261901"/>
            <a:ext cx="11438470" cy="6750906"/>
          </a:xfrm>
          <a:prstGeom prst="rect">
            <a:avLst/>
          </a:prstGeom>
          <a:solidFill>
            <a:srgbClr val="9C9A00"/>
          </a:solidFill>
          <a:ln w="12700">
            <a:miter lim="400000"/>
          </a:ln>
        </p:spPr>
        <p:txBody>
          <a:bodyPr lIns="50800" tIns="50800" rIns="50800" bIns="50800" anchor="ctr"/>
          <a:lstStyle/>
          <a:p>
            <a:pPr algn="l">
              <a:defRPr sz="2200" b="0">
                <a:solidFill>
                  <a:srgbClr val="FFFFFF"/>
                </a:solidFill>
                <a:latin typeface="+mn-lt"/>
                <a:ea typeface="+mn-ea"/>
                <a:cs typeface="+mn-cs"/>
                <a:sym typeface="Helvetica Neue Medium"/>
              </a:defRPr>
            </a:pPr>
            <a:endParaRP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1487</TotalTime>
  <Words>762</Words>
  <Application>Microsoft Office PowerPoint</Application>
  <PresentationFormat>Custom</PresentationFormat>
  <Paragraphs>99</Paragraphs>
  <Slides>8</Slides>
  <Notes>6</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8</vt:i4>
      </vt:variant>
    </vt:vector>
  </HeadingPairs>
  <TitlesOfParts>
    <vt:vector size="19" baseType="lpstr">
      <vt:lpstr>Arial</vt:lpstr>
      <vt:lpstr>Calibri</vt:lpstr>
      <vt:lpstr>Calibri Light</vt:lpstr>
      <vt:lpstr>Helvetica Neue</vt:lpstr>
      <vt:lpstr>Helvetica Neue Light</vt:lpstr>
      <vt:lpstr>Helvetica Neue Medium</vt:lpstr>
      <vt:lpstr>Times New Roman</vt:lpstr>
      <vt:lpstr>Wingdings</vt:lpstr>
      <vt:lpstr>White</vt:lpstr>
      <vt:lpstr>Custom Design</vt:lpstr>
      <vt:lpstr>Office Theme</vt:lpstr>
      <vt:lpstr>Legitimate Interest and LADOs</vt:lpstr>
      <vt:lpstr>Barring thresholds – when to make a referral</vt:lpstr>
      <vt:lpstr>What is relevant conduct</vt:lpstr>
      <vt:lpstr>What is Harm</vt:lpstr>
      <vt:lpstr>Typical Barring Decision Making Process Balance of Probability…. </vt:lpstr>
      <vt:lpstr>Legitimate Interest</vt:lpstr>
      <vt:lpstr>Legitimate Interest Principles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 Slide</dc:title>
  <dc:creator>Miller Peter (DBS)</dc:creator>
  <cp:lastModifiedBy>User</cp:lastModifiedBy>
  <cp:revision>62</cp:revision>
  <dcterms:modified xsi:type="dcterms:W3CDTF">2021-10-17T14:03:56Z</dcterms:modified>
</cp:coreProperties>
</file>